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6" r:id="rId2"/>
    <p:sldId id="280" r:id="rId3"/>
    <p:sldId id="279" r:id="rId4"/>
    <p:sldId id="294" r:id="rId5"/>
    <p:sldId id="295" r:id="rId6"/>
    <p:sldId id="338" r:id="rId7"/>
    <p:sldId id="286" r:id="rId8"/>
    <p:sldId id="287" r:id="rId9"/>
    <p:sldId id="291" r:id="rId10"/>
    <p:sldId id="292" r:id="rId11"/>
    <p:sldId id="293" r:id="rId12"/>
    <p:sldId id="299" r:id="rId13"/>
    <p:sldId id="257" r:id="rId14"/>
    <p:sldId id="296" r:id="rId15"/>
    <p:sldId id="341" r:id="rId16"/>
    <p:sldId id="297" r:id="rId17"/>
    <p:sldId id="298" r:id="rId18"/>
    <p:sldId id="266" r:id="rId19"/>
    <p:sldId id="276" r:id="rId20"/>
    <p:sldId id="306" r:id="rId21"/>
    <p:sldId id="307" r:id="rId22"/>
    <p:sldId id="308" r:id="rId23"/>
    <p:sldId id="304" r:id="rId24"/>
    <p:sldId id="309" r:id="rId25"/>
    <p:sldId id="305" r:id="rId26"/>
    <p:sldId id="310" r:id="rId27"/>
    <p:sldId id="312" r:id="rId28"/>
    <p:sldId id="277" r:id="rId29"/>
    <p:sldId id="315" r:id="rId30"/>
    <p:sldId id="314" r:id="rId31"/>
    <p:sldId id="333" r:id="rId32"/>
    <p:sldId id="336" r:id="rId33"/>
    <p:sldId id="335" r:id="rId34"/>
    <p:sldId id="337" r:id="rId35"/>
    <p:sldId id="316" r:id="rId36"/>
    <p:sldId id="343" r:id="rId37"/>
    <p:sldId id="320" r:id="rId38"/>
    <p:sldId id="321" r:id="rId39"/>
    <p:sldId id="271" r:id="rId40"/>
    <p:sldId id="275" r:id="rId41"/>
    <p:sldId id="322" r:id="rId42"/>
    <p:sldId id="301" r:id="rId43"/>
    <p:sldId id="323" r:id="rId44"/>
    <p:sldId id="326" r:id="rId45"/>
    <p:sldId id="327" r:id="rId46"/>
    <p:sldId id="328"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B94B"/>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28" autoAdjust="0"/>
    <p:restoredTop sz="94660"/>
  </p:normalViewPr>
  <p:slideViewPr>
    <p:cSldViewPr>
      <p:cViewPr varScale="1">
        <p:scale>
          <a:sx n="99" d="100"/>
          <a:sy n="99" d="100"/>
        </p:scale>
        <p:origin x="-258"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616CFE-2831-437F-9DDA-97E1D884AFC8}" type="datetimeFigureOut">
              <a:rPr lang="en-US" smtClean="0"/>
              <a:t>10/28/2014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0548C3-5932-4205-A34B-3AB6DBC467C6}" type="slidenum">
              <a:rPr lang="en-US" smtClean="0"/>
              <a:t>‹#›</a:t>
            </a:fld>
            <a:endParaRPr lang="en-US"/>
          </a:p>
        </p:txBody>
      </p:sp>
    </p:spTree>
    <p:extLst>
      <p:ext uri="{BB962C8B-B14F-4D97-AF65-F5344CB8AC3E}">
        <p14:creationId xmlns:p14="http://schemas.microsoft.com/office/powerpoint/2010/main" val="3219569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945C582-ACEB-40A0-93D0-BB9481208FD4}" type="slidenum">
              <a:rPr lang="en-US"/>
              <a:pPr/>
              <a:t>7</a:t>
            </a:fld>
            <a:endParaRPr lang="en-US"/>
          </a:p>
        </p:txBody>
      </p:sp>
      <p:sp>
        <p:nvSpPr>
          <p:cNvPr id="31745" name="Rectangle 1"/>
          <p:cNvSpPr txBox="1">
            <a:spLocks noGrp="1" noRot="1" noChangeAspect="1" noChangeArrowheads="1"/>
          </p:cNvSpPr>
          <p:nvPr>
            <p:ph type="sldImg"/>
          </p:nvPr>
        </p:nvSpPr>
        <p:spPr bwMode="auto">
          <a:xfrm>
            <a:off x="1141413" y="693738"/>
            <a:ext cx="4573587"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C73F2F2-C22E-4EAC-9C62-E9AA02B8BA4C}" type="slidenum">
              <a:rPr lang="en-US"/>
              <a:pPr/>
              <a:t>11</a:t>
            </a:fld>
            <a:endParaRPr lang="en-US"/>
          </a:p>
        </p:txBody>
      </p:sp>
      <p:sp>
        <p:nvSpPr>
          <p:cNvPr id="37889"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B85C695-889C-43FC-9BE1-B35098A1AA5C}" type="slidenum">
              <a:rPr lang="en-US"/>
              <a:pPr/>
              <a:t>12</a:t>
            </a:fld>
            <a:endParaRPr lang="en-US"/>
          </a:p>
        </p:txBody>
      </p:sp>
      <p:sp>
        <p:nvSpPr>
          <p:cNvPr id="38913"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0548C3-5932-4205-A34B-3AB6DBC467C6}" type="slidenum">
              <a:rPr lang="en-US" smtClean="0"/>
              <a:t>23</a:t>
            </a:fld>
            <a:endParaRPr lang="en-US"/>
          </a:p>
        </p:txBody>
      </p:sp>
    </p:spTree>
    <p:extLst>
      <p:ext uri="{BB962C8B-B14F-4D97-AF65-F5344CB8AC3E}">
        <p14:creationId xmlns:p14="http://schemas.microsoft.com/office/powerpoint/2010/main" val="3220320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0548C3-5932-4205-A34B-3AB6DBC467C6}" type="slidenum">
              <a:rPr lang="en-US" smtClean="0"/>
              <a:t>29</a:t>
            </a:fld>
            <a:endParaRPr lang="en-US"/>
          </a:p>
        </p:txBody>
      </p:sp>
    </p:spTree>
    <p:extLst>
      <p:ext uri="{BB962C8B-B14F-4D97-AF65-F5344CB8AC3E}">
        <p14:creationId xmlns:p14="http://schemas.microsoft.com/office/powerpoint/2010/main" val="15629072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95592CB-EB8E-401B-9A80-8B6E02C0FF82}" type="datetimeFigureOut">
              <a:rPr lang="en-US" smtClean="0"/>
              <a:t>10/28/2014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35166DE-0142-4DAB-9E87-56EFAD9EDDF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95592CB-EB8E-401B-9A80-8B6E02C0FF82}" type="datetimeFigureOut">
              <a:rPr lang="en-US" smtClean="0"/>
              <a:t>10/28/2014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35166DE-0142-4DAB-9E87-56EFAD9EDDF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95592CB-EB8E-401B-9A80-8B6E02C0FF82}" type="datetimeFigureOut">
              <a:rPr lang="en-US" smtClean="0"/>
              <a:t>10/28/2014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35166DE-0142-4DAB-9E87-56EFAD9EDDF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95592CB-EB8E-401B-9A80-8B6E02C0FF82}" type="datetimeFigureOut">
              <a:rPr lang="en-US" smtClean="0"/>
              <a:t>10/28/2014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35166DE-0142-4DAB-9E87-56EFAD9EDDF5}"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95592CB-EB8E-401B-9A80-8B6E02C0FF82}" type="datetimeFigureOut">
              <a:rPr lang="en-US" smtClean="0"/>
              <a:t>10/28/2014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35166DE-0142-4DAB-9E87-56EFAD9EDDF5}"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95592CB-EB8E-401B-9A80-8B6E02C0FF82}" type="datetimeFigureOut">
              <a:rPr lang="en-US" smtClean="0"/>
              <a:t>10/28/2014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35166DE-0142-4DAB-9E87-56EFAD9EDDF5}"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95592CB-EB8E-401B-9A80-8B6E02C0FF82}" type="datetimeFigureOut">
              <a:rPr lang="en-US" smtClean="0"/>
              <a:t>10/28/2014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35166DE-0142-4DAB-9E87-56EFAD9EDDF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95592CB-EB8E-401B-9A80-8B6E02C0FF82}" type="datetimeFigureOut">
              <a:rPr lang="en-US" smtClean="0"/>
              <a:t>10/28/2014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35166DE-0142-4DAB-9E87-56EFAD9EDDF5}"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95592CB-EB8E-401B-9A80-8B6E02C0FF82}" type="datetimeFigureOut">
              <a:rPr lang="en-US" smtClean="0"/>
              <a:t>10/28/2014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35166DE-0142-4DAB-9E87-56EFAD9EDDF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95592CB-EB8E-401B-9A80-8B6E02C0FF82}" type="datetimeFigureOut">
              <a:rPr lang="en-US" smtClean="0"/>
              <a:t>10/28/2014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35166DE-0142-4DAB-9E87-56EFAD9EDDF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95592CB-EB8E-401B-9A80-8B6E02C0FF82}" type="datetimeFigureOut">
              <a:rPr lang="en-US" smtClean="0"/>
              <a:t>10/28/2014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35166DE-0142-4DAB-9E87-56EFAD9EDDF5}"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95592CB-EB8E-401B-9A80-8B6E02C0FF82}" type="datetimeFigureOut">
              <a:rPr lang="en-US" smtClean="0"/>
              <a:t>10/28/2014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35166DE-0142-4DAB-9E87-56EFAD9EDDF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gif"/></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g"/><Relationship Id="rId3" Type="http://schemas.openxmlformats.org/officeDocument/2006/relationships/image" Target="../media/image3.jpg"/><Relationship Id="rId7" Type="http://schemas.openxmlformats.org/officeDocument/2006/relationships/image" Target="../media/image7.jpg"/><Relationship Id="rId12"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914400"/>
            <a:ext cx="8686800" cy="4154984"/>
          </a:xfrm>
          <a:prstGeom prst="rect">
            <a:avLst/>
          </a:prstGeom>
        </p:spPr>
        <p:txBody>
          <a:bodyPr wrap="square">
            <a:spAutoFit/>
          </a:bodyPr>
          <a:lstStyle/>
          <a:p>
            <a:pPr algn="ctr"/>
            <a:endParaRPr lang="en-US" sz="3600" dirty="0" smtClean="0">
              <a:latin typeface="Berlin Sans FB" pitchFamily="34" charset="0"/>
            </a:endParaRPr>
          </a:p>
          <a:p>
            <a:pPr algn="ctr"/>
            <a:r>
              <a:rPr lang="en-US" sz="3600" dirty="0" smtClean="0">
                <a:solidFill>
                  <a:srgbClr val="FF0000"/>
                </a:solidFill>
                <a:latin typeface="Britannic Bold" pitchFamily="34" charset="0"/>
              </a:rPr>
              <a:t>Topic</a:t>
            </a:r>
            <a:r>
              <a:rPr lang="en-US" sz="3600" dirty="0">
                <a:solidFill>
                  <a:srgbClr val="FF0000"/>
                </a:solidFill>
                <a:latin typeface="Britannic Bold" pitchFamily="34" charset="0"/>
              </a:rPr>
              <a:t>: </a:t>
            </a:r>
            <a:r>
              <a:rPr lang="en-US" sz="3600" dirty="0">
                <a:latin typeface="Berlin Sans FB" pitchFamily="34" charset="0"/>
              </a:rPr>
              <a:t>“</a:t>
            </a:r>
            <a:r>
              <a:rPr lang="en-US" sz="3600" dirty="0">
                <a:solidFill>
                  <a:srgbClr val="002060"/>
                </a:solidFill>
                <a:latin typeface="Berlin Sans FB" pitchFamily="34" charset="0"/>
              </a:rPr>
              <a:t>The Sufficiency of Grace: The Legacy of John R W Stott and Kwame </a:t>
            </a:r>
            <a:r>
              <a:rPr lang="en-US" sz="3600" dirty="0" err="1">
                <a:solidFill>
                  <a:srgbClr val="002060"/>
                </a:solidFill>
                <a:latin typeface="Berlin Sans FB" pitchFamily="34" charset="0"/>
              </a:rPr>
              <a:t>Bediako</a:t>
            </a:r>
            <a:r>
              <a:rPr lang="en-US" sz="3600" dirty="0" smtClean="0">
                <a:solidFill>
                  <a:srgbClr val="002060"/>
                </a:solidFill>
                <a:latin typeface="Berlin Sans FB" pitchFamily="34" charset="0"/>
              </a:rPr>
              <a:t>”</a:t>
            </a:r>
          </a:p>
          <a:p>
            <a:pPr algn="ctr"/>
            <a:endParaRPr lang="en-US" sz="3600" dirty="0" smtClean="0">
              <a:solidFill>
                <a:srgbClr val="002060"/>
              </a:solidFill>
              <a:latin typeface="Berlin Sans FB" pitchFamily="34" charset="0"/>
            </a:endParaRPr>
          </a:p>
          <a:p>
            <a:pPr algn="ctr"/>
            <a:r>
              <a:rPr lang="en-US" sz="3600" dirty="0" smtClean="0">
                <a:solidFill>
                  <a:srgbClr val="FF0000"/>
                </a:solidFill>
                <a:latin typeface="Berlin Sans FB" pitchFamily="34" charset="0"/>
              </a:rPr>
              <a:t>Text: 2 Cor. 12: 6 -10</a:t>
            </a:r>
          </a:p>
          <a:p>
            <a:pPr algn="ctr"/>
            <a:r>
              <a:rPr lang="en-US" dirty="0" smtClean="0">
                <a:latin typeface="Monotype Corsiva" pitchFamily="66" charset="0"/>
              </a:rPr>
              <a:t>© Las G. Newman, PhD, JP</a:t>
            </a:r>
          </a:p>
          <a:p>
            <a:pPr algn="ctr"/>
            <a:endParaRPr lang="en-US" sz="2400" dirty="0" smtClean="0">
              <a:latin typeface="Monotype Corsiva" pitchFamily="66" charset="0"/>
            </a:endParaRPr>
          </a:p>
          <a:p>
            <a:pPr algn="ctr"/>
            <a:r>
              <a:rPr lang="en-US" sz="2400" dirty="0" smtClean="0">
                <a:latin typeface="Berlin Sans FB" pitchFamily="34" charset="0"/>
              </a:rPr>
              <a:t>Anyang First Presbyterian Church, Seoul, Korea 2014</a:t>
            </a:r>
          </a:p>
          <a:p>
            <a:endParaRPr lang="en-US" dirty="0"/>
          </a:p>
        </p:txBody>
      </p:sp>
    </p:spTree>
    <p:extLst>
      <p:ext uri="{BB962C8B-B14F-4D97-AF65-F5344CB8AC3E}">
        <p14:creationId xmlns:p14="http://schemas.microsoft.com/office/powerpoint/2010/main" val="2658907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l="23026" r="6639"/>
          <a:stretch>
            <a:fillRect/>
          </a:stretch>
        </p:blipFill>
        <p:spPr bwMode="auto">
          <a:xfrm>
            <a:off x="457200" y="2075131"/>
            <a:ext cx="2216944" cy="3409156"/>
          </a:xfrm>
          <a:prstGeom prst="rect">
            <a:avLst/>
          </a:prstGeom>
          <a:noFill/>
          <a:ln>
            <a:noFill/>
          </a:ln>
          <a:effectLst/>
          <a:extLst>
            <a:ext uri="{909E8E84-426E-40DD-AFC4-6F175D3DCCD1}">
              <a14:hiddenFill xmlns:a14="http://schemas.microsoft.com/office/drawing/2010/main">
                <a:blipFill dpi="0" rotWithShape="0">
                  <a:blip/>
                  <a:srcRect l="23026" r="6639"/>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7591" y="2101007"/>
            <a:ext cx="3388176" cy="33832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b="18476"/>
          <a:stretch/>
        </p:blipFill>
        <p:spPr bwMode="auto">
          <a:xfrm>
            <a:off x="6273209" y="2075131"/>
            <a:ext cx="2594411" cy="33832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Title 13"/>
          <p:cNvSpPr>
            <a:spLocks noGrp="1"/>
          </p:cNvSpPr>
          <p:nvPr>
            <p:ph type="title"/>
          </p:nvPr>
        </p:nvSpPr>
        <p:spPr/>
        <p:txBody>
          <a:bodyPr>
            <a:normAutofit fontScale="90000"/>
          </a:bodyPr>
          <a:lstStyle/>
          <a:p>
            <a:pPr lvl="0"/>
            <a:r>
              <a:rPr lang="en-US" sz="2000" dirty="0" smtClean="0"/>
              <a:t/>
            </a:r>
            <a:br>
              <a:rPr lang="en-US" sz="2000" dirty="0" smtClean="0"/>
            </a:br>
            <a:r>
              <a:rPr lang="en-US" sz="2000" dirty="0"/>
              <a:t/>
            </a:r>
            <a:br>
              <a:rPr lang="en-US" sz="2000" dirty="0"/>
            </a:br>
            <a:r>
              <a:rPr lang="en-US" sz="2200" dirty="0" smtClean="0">
                <a:solidFill>
                  <a:schemeClr val="tx1"/>
                </a:solidFill>
              </a:rPr>
              <a:t>It </a:t>
            </a:r>
            <a:r>
              <a:rPr lang="en-US" sz="2200" dirty="0">
                <a:solidFill>
                  <a:schemeClr val="tx1"/>
                </a:solidFill>
              </a:rPr>
              <a:t>is what he as the Apostle to the </a:t>
            </a:r>
            <a:r>
              <a:rPr lang="en-US" sz="2200" dirty="0" smtClean="0">
                <a:solidFill>
                  <a:schemeClr val="tx1"/>
                </a:solidFill>
              </a:rPr>
              <a:t>Gentiles</a:t>
            </a:r>
            <a:r>
              <a:rPr lang="en-US" sz="2200" dirty="0">
                <a:solidFill>
                  <a:schemeClr val="tx1"/>
                </a:solidFill>
              </a:rPr>
              <a:t>, Augustine, the 4</a:t>
            </a:r>
            <a:r>
              <a:rPr lang="en-US" sz="2200" baseline="30000" dirty="0">
                <a:solidFill>
                  <a:schemeClr val="tx1"/>
                </a:solidFill>
              </a:rPr>
              <a:t>th</a:t>
            </a:r>
            <a:r>
              <a:rPr lang="en-US" sz="2200" dirty="0">
                <a:solidFill>
                  <a:schemeClr val="tx1"/>
                </a:solidFill>
              </a:rPr>
              <a:t> century Bishop of Hippo, Luther the 16</a:t>
            </a:r>
            <a:r>
              <a:rPr lang="en-US" sz="2200" baseline="30000" dirty="0">
                <a:solidFill>
                  <a:schemeClr val="tx1"/>
                </a:solidFill>
              </a:rPr>
              <a:t>th</a:t>
            </a:r>
            <a:r>
              <a:rPr lang="en-US" sz="2200" dirty="0">
                <a:solidFill>
                  <a:schemeClr val="tx1"/>
                </a:solidFill>
              </a:rPr>
              <a:t> </a:t>
            </a:r>
            <a:r>
              <a:rPr lang="en-US" sz="2200" dirty="0" smtClean="0">
                <a:solidFill>
                  <a:schemeClr val="tx1"/>
                </a:solidFill>
              </a:rPr>
              <a:t>German Reformer</a:t>
            </a:r>
            <a:r>
              <a:rPr lang="en-US" sz="2200" dirty="0">
                <a:solidFill>
                  <a:schemeClr val="tx1"/>
                </a:solidFill>
              </a:rPr>
              <a:t>, John Newton, the </a:t>
            </a:r>
            <a:r>
              <a:rPr lang="en-US" sz="2200" dirty="0" smtClean="0">
                <a:solidFill>
                  <a:schemeClr val="tx1"/>
                </a:solidFill>
              </a:rPr>
              <a:t>18</a:t>
            </a:r>
            <a:r>
              <a:rPr lang="en-US" sz="2200" baseline="30000" dirty="0" smtClean="0">
                <a:solidFill>
                  <a:schemeClr val="tx1"/>
                </a:solidFill>
              </a:rPr>
              <a:t>th</a:t>
            </a:r>
            <a:r>
              <a:rPr lang="en-US" sz="2200" dirty="0" smtClean="0">
                <a:solidFill>
                  <a:schemeClr val="tx1"/>
                </a:solidFill>
              </a:rPr>
              <a:t> </a:t>
            </a:r>
            <a:r>
              <a:rPr lang="en-US" sz="2200" dirty="0">
                <a:solidFill>
                  <a:schemeClr val="tx1"/>
                </a:solidFill>
              </a:rPr>
              <a:t>slave trader, all discovered- Grace – </a:t>
            </a:r>
            <a:r>
              <a:rPr lang="en-US" sz="2200" i="1" dirty="0">
                <a:solidFill>
                  <a:schemeClr val="tx1"/>
                </a:solidFill>
              </a:rPr>
              <a:t>“Amazing Grace, how sweet the sound”.</a:t>
            </a:r>
            <a:r>
              <a:rPr lang="en-US" sz="2200" dirty="0">
                <a:solidFill>
                  <a:schemeClr val="tx1"/>
                </a:solidFill>
              </a:rPr>
              <a:t/>
            </a:r>
            <a:br>
              <a:rPr lang="en-US" sz="2200" dirty="0">
                <a:solidFill>
                  <a:schemeClr val="tx1"/>
                </a:solidFill>
              </a:rPr>
            </a:br>
            <a:endParaRPr lang="en-US" sz="2200" dirty="0">
              <a:solidFill>
                <a:schemeClr val="tx1"/>
              </a:solidFill>
            </a:endParaRPr>
          </a:p>
        </p:txBody>
      </p:sp>
      <p:sp>
        <p:nvSpPr>
          <p:cNvPr id="15" name="Content Placeholder 14"/>
          <p:cNvSpPr>
            <a:spLocks noGrp="1"/>
          </p:cNvSpPr>
          <p:nvPr>
            <p:ph idx="1"/>
          </p:nvPr>
        </p:nvSpPr>
        <p:spPr/>
        <p:txBody>
          <a:bodyPr>
            <a:normAutofit/>
          </a:bodyPr>
          <a:lstStyle/>
          <a:p>
            <a:pPr marL="109728" indent="0">
              <a:buNone/>
            </a:pPr>
            <a:endParaRPr lang="en-US" sz="1800" dirty="0" smtClean="0"/>
          </a:p>
          <a:p>
            <a:pPr marL="109728" indent="0">
              <a:buNone/>
            </a:pPr>
            <a:r>
              <a:rPr lang="en-US" sz="1800" dirty="0" smtClean="0"/>
              <a:t>Augustine  		Martin Luther		        john Newton</a:t>
            </a:r>
            <a:endParaRPr lang="en-US" sz="1800" dirty="0"/>
          </a:p>
        </p:txBody>
      </p:sp>
    </p:spTree>
    <p:extLst>
      <p:ext uri="{BB962C8B-B14F-4D97-AF65-F5344CB8AC3E}">
        <p14:creationId xmlns:p14="http://schemas.microsoft.com/office/powerpoint/2010/main" val="1070161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91678" y="341313"/>
            <a:ext cx="7071122" cy="9799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p>
            <a:pPr marL="685800" hangingPunct="1">
              <a:lnSpc>
                <a:spcPct val="107000"/>
              </a:lnSpc>
              <a:tabLst>
                <a:tab pos="723900" algn="l"/>
                <a:tab pos="1447800" algn="l"/>
                <a:tab pos="2171700" algn="l"/>
                <a:tab pos="2895600" algn="l"/>
                <a:tab pos="3619500" algn="l"/>
                <a:tab pos="4343400" algn="l"/>
                <a:tab pos="5067300" algn="l"/>
                <a:tab pos="5791200" algn="l"/>
              </a:tabLst>
            </a:pPr>
            <a:r>
              <a:rPr lang="en-US" dirty="0">
                <a:solidFill>
                  <a:srgbClr val="000000"/>
                </a:solidFill>
                <a:latin typeface="Trebuchet MS" charset="0"/>
              </a:rPr>
              <a:t>John Newton,  English sailor, poet, (1725–1807), “Amazing Grace, How sweet the sound’, published in 1779.</a:t>
            </a:r>
          </a:p>
          <a:p>
            <a:pPr marL="685800" hangingPunct="1">
              <a:lnSpc>
                <a:spcPct val="107000"/>
              </a:lnSpc>
              <a:tabLst>
                <a:tab pos="723900" algn="l"/>
                <a:tab pos="1447800" algn="l"/>
                <a:tab pos="2171700" algn="l"/>
                <a:tab pos="2895600" algn="l"/>
                <a:tab pos="3619500" algn="l"/>
                <a:tab pos="4343400" algn="l"/>
                <a:tab pos="5067300" algn="l"/>
                <a:tab pos="5791200" algn="l"/>
              </a:tabLst>
            </a:pPr>
            <a:endParaRPr lang="en-US" dirty="0">
              <a:solidFill>
                <a:srgbClr val="000000"/>
              </a:solidFill>
              <a:latin typeface="Calibri" charset="0"/>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910" y="1504951"/>
            <a:ext cx="3314700" cy="2651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9771" y="1504950"/>
            <a:ext cx="2739629" cy="5029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462470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1143000" y="696913"/>
            <a:ext cx="7086600" cy="526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a:solidFill>
                  <a:srgbClr val="000000"/>
                </a:solidFill>
              </a:rPr>
              <a:t>Amazing grace! (how sweet the sound)</a:t>
            </a:r>
            <a:r>
              <a:rPr lang="en-US" sz="2400" dirty="0">
                <a:solidFill>
                  <a:srgbClr val="000000"/>
                </a:solidFill>
                <a:latin typeface="Trebuchet MS" charset="0"/>
              </a:rPr>
              <a:t/>
            </a:r>
            <a:br>
              <a:rPr lang="en-US" sz="2400" dirty="0">
                <a:solidFill>
                  <a:srgbClr val="000000"/>
                </a:solidFill>
                <a:latin typeface="Trebuchet MS" charset="0"/>
              </a:rPr>
            </a:br>
            <a:r>
              <a:rPr lang="en-US" sz="2400" dirty="0">
                <a:solidFill>
                  <a:srgbClr val="000000"/>
                </a:solidFill>
              </a:rPr>
              <a:t>That </a:t>
            </a:r>
            <a:r>
              <a:rPr lang="en-US" sz="2400" dirty="0" err="1">
                <a:solidFill>
                  <a:srgbClr val="000000"/>
                </a:solidFill>
              </a:rPr>
              <a:t>sav’d</a:t>
            </a:r>
            <a:r>
              <a:rPr lang="en-US" sz="2400" dirty="0">
                <a:solidFill>
                  <a:srgbClr val="000000"/>
                </a:solidFill>
              </a:rPr>
              <a:t> a wretch like me!</a:t>
            </a:r>
            <a:r>
              <a:rPr lang="en-US" sz="2400" dirty="0">
                <a:solidFill>
                  <a:srgbClr val="000000"/>
                </a:solidFill>
                <a:latin typeface="Trebuchet MS" charset="0"/>
              </a:rPr>
              <a:t/>
            </a:r>
            <a:br>
              <a:rPr lang="en-US" sz="2400" dirty="0">
                <a:solidFill>
                  <a:srgbClr val="000000"/>
                </a:solidFill>
                <a:latin typeface="Trebuchet MS" charset="0"/>
              </a:rPr>
            </a:br>
            <a:r>
              <a:rPr lang="en-US" sz="2400" dirty="0">
                <a:solidFill>
                  <a:srgbClr val="000000"/>
                </a:solidFill>
              </a:rPr>
              <a:t>I once was lost, but now am found,</a:t>
            </a:r>
            <a:r>
              <a:rPr lang="en-US" sz="2400" dirty="0">
                <a:solidFill>
                  <a:srgbClr val="000000"/>
                </a:solidFill>
                <a:latin typeface="Trebuchet MS" charset="0"/>
              </a:rPr>
              <a:t/>
            </a:r>
            <a:br>
              <a:rPr lang="en-US" sz="2400" dirty="0">
                <a:solidFill>
                  <a:srgbClr val="000000"/>
                </a:solidFill>
                <a:latin typeface="Trebuchet MS" charset="0"/>
              </a:rPr>
            </a:br>
            <a:r>
              <a:rPr lang="en-US" sz="2400" u="sng" dirty="0">
                <a:solidFill>
                  <a:srgbClr val="FF0000"/>
                </a:solidFill>
              </a:rPr>
              <a:t>Was blind, but now I see</a:t>
            </a:r>
            <a:r>
              <a:rPr lang="en-US" sz="2400" dirty="0">
                <a:solidFill>
                  <a:srgbClr val="000000"/>
                </a:solidFill>
              </a:rPr>
              <a:t>.</a:t>
            </a:r>
          </a:p>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endParaRPr>
          </a:p>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err="1">
                <a:solidFill>
                  <a:srgbClr val="000000"/>
                </a:solidFill>
              </a:rPr>
              <a:t>’Twas</a:t>
            </a:r>
            <a:r>
              <a:rPr lang="en-US" sz="2400" dirty="0">
                <a:solidFill>
                  <a:srgbClr val="000000"/>
                </a:solidFill>
              </a:rPr>
              <a:t> grace that taught my heart to fear,</a:t>
            </a:r>
            <a:br>
              <a:rPr lang="en-US" sz="2400" dirty="0">
                <a:solidFill>
                  <a:srgbClr val="000000"/>
                </a:solidFill>
              </a:rPr>
            </a:br>
            <a:r>
              <a:rPr lang="en-US" sz="2400" dirty="0">
                <a:solidFill>
                  <a:srgbClr val="000000"/>
                </a:solidFill>
              </a:rPr>
              <a:t>And grace my fears </a:t>
            </a:r>
            <a:r>
              <a:rPr lang="en-US" sz="2400" dirty="0" err="1">
                <a:solidFill>
                  <a:srgbClr val="000000"/>
                </a:solidFill>
              </a:rPr>
              <a:t>reliev’d</a:t>
            </a:r>
            <a:r>
              <a:rPr lang="en-US" sz="2400" dirty="0">
                <a:solidFill>
                  <a:srgbClr val="000000"/>
                </a:solidFill>
              </a:rPr>
              <a:t>;</a:t>
            </a:r>
            <a:br>
              <a:rPr lang="en-US" sz="2400" dirty="0">
                <a:solidFill>
                  <a:srgbClr val="000000"/>
                </a:solidFill>
              </a:rPr>
            </a:br>
            <a:r>
              <a:rPr lang="en-US" sz="2400" dirty="0">
                <a:solidFill>
                  <a:srgbClr val="000000"/>
                </a:solidFill>
              </a:rPr>
              <a:t>How precious did that grace appear,</a:t>
            </a:r>
            <a:br>
              <a:rPr lang="en-US" sz="2400" dirty="0">
                <a:solidFill>
                  <a:srgbClr val="000000"/>
                </a:solidFill>
              </a:rPr>
            </a:br>
            <a:r>
              <a:rPr lang="en-US" sz="2400" dirty="0">
                <a:solidFill>
                  <a:srgbClr val="000000"/>
                </a:solidFill>
              </a:rPr>
              <a:t>The hour I first </a:t>
            </a:r>
            <a:r>
              <a:rPr lang="en-US" sz="2400" dirty="0" err="1">
                <a:solidFill>
                  <a:srgbClr val="000000"/>
                </a:solidFill>
              </a:rPr>
              <a:t>believ’d</a:t>
            </a:r>
            <a:r>
              <a:rPr lang="en-US" sz="2400" dirty="0">
                <a:solidFill>
                  <a:srgbClr val="000000"/>
                </a:solidFill>
              </a:rPr>
              <a:t>!</a:t>
            </a:r>
          </a:p>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endParaRPr>
          </a:p>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a:solidFill>
                  <a:srgbClr val="000000"/>
                </a:solidFill>
              </a:rPr>
              <a:t>Thro’ many dangers, toils and snares,</a:t>
            </a:r>
            <a:br>
              <a:rPr lang="en-US" sz="2400" dirty="0">
                <a:solidFill>
                  <a:srgbClr val="000000"/>
                </a:solidFill>
              </a:rPr>
            </a:br>
            <a:r>
              <a:rPr lang="en-US" sz="2400" dirty="0">
                <a:solidFill>
                  <a:srgbClr val="000000"/>
                </a:solidFill>
              </a:rPr>
              <a:t>I have already come;</a:t>
            </a:r>
            <a:br>
              <a:rPr lang="en-US" sz="2400" dirty="0">
                <a:solidFill>
                  <a:srgbClr val="000000"/>
                </a:solidFill>
              </a:rPr>
            </a:br>
            <a:r>
              <a:rPr lang="en-US" sz="2400" u="sng" dirty="0" err="1">
                <a:solidFill>
                  <a:srgbClr val="FF0000"/>
                </a:solidFill>
              </a:rPr>
              <a:t>’Tis</a:t>
            </a:r>
            <a:r>
              <a:rPr lang="en-US" sz="2400" u="sng" dirty="0">
                <a:solidFill>
                  <a:srgbClr val="FF0000"/>
                </a:solidFill>
              </a:rPr>
              <a:t> grace has brought me safe thus far,</a:t>
            </a:r>
            <a:br>
              <a:rPr lang="en-US" sz="2400" u="sng" dirty="0">
                <a:solidFill>
                  <a:srgbClr val="FF0000"/>
                </a:solidFill>
              </a:rPr>
            </a:br>
            <a:r>
              <a:rPr lang="en-US" sz="2400" u="sng" dirty="0">
                <a:solidFill>
                  <a:srgbClr val="FF0000"/>
                </a:solidFill>
              </a:rPr>
              <a:t>And grace will lead me home.</a:t>
            </a:r>
          </a:p>
        </p:txBody>
      </p:sp>
    </p:spTree>
    <p:extLst>
      <p:ext uri="{BB962C8B-B14F-4D97-AF65-F5344CB8AC3E}">
        <p14:creationId xmlns:p14="http://schemas.microsoft.com/office/powerpoint/2010/main" val="30245412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335846"/>
            <a:ext cx="7848600" cy="5591274"/>
          </a:xfrm>
          <a:prstGeom prst="rect">
            <a:avLst/>
          </a:prstGeom>
          <a:solidFill>
            <a:schemeClr val="bg2">
              <a:lumMod val="90000"/>
            </a:schemeClr>
          </a:solidFill>
        </p:spPr>
        <p:txBody>
          <a:bodyPr wrap="square">
            <a:spAutoFit/>
          </a:bodyPr>
          <a:lstStyle/>
          <a:p>
            <a:pPr algn="just"/>
            <a:r>
              <a:rPr lang="en-US" sz="2400" dirty="0"/>
              <a:t> </a:t>
            </a:r>
            <a:endParaRPr lang="en-US" sz="2400" dirty="0" smtClean="0"/>
          </a:p>
          <a:p>
            <a:pPr algn="just"/>
            <a:r>
              <a:rPr lang="en-US" sz="2000" i="1" dirty="0" smtClean="0"/>
              <a:t>Our Text  is (2 </a:t>
            </a:r>
            <a:r>
              <a:rPr lang="en-US" sz="2000" i="1" dirty="0"/>
              <a:t>Cor. 12:6-10)</a:t>
            </a:r>
            <a:endParaRPr lang="en-US" sz="2000" dirty="0"/>
          </a:p>
          <a:p>
            <a:pPr algn="just"/>
            <a:endParaRPr lang="en-US" sz="2000" b="1" i="1" baseline="30000" dirty="0" smtClean="0"/>
          </a:p>
          <a:p>
            <a:pPr algn="just"/>
            <a:r>
              <a:rPr lang="en-US" sz="2000" b="1" i="1" baseline="30000" dirty="0" smtClean="0"/>
              <a:t>6</a:t>
            </a:r>
            <a:r>
              <a:rPr lang="en-US" sz="2000" b="1" i="1" baseline="30000" dirty="0"/>
              <a:t> </a:t>
            </a:r>
            <a:r>
              <a:rPr lang="en-US" sz="2000" i="1" dirty="0"/>
              <a:t>Even if I should choose to boast, I would not be a fool, because I would be speaking the truth. But I refrain, so no one will think more of me than is warranted by what I do or say, </a:t>
            </a:r>
            <a:r>
              <a:rPr lang="en-US" sz="2000" b="1" i="1" baseline="30000" dirty="0"/>
              <a:t>7 </a:t>
            </a:r>
            <a:r>
              <a:rPr lang="en-US" sz="2000" i="1" dirty="0"/>
              <a:t>or because of these surpassingly great revelations. Therefore, in order to keep me from becoming conceited, I was given a thorn in my flesh, a messenger of Satan, to torment me. </a:t>
            </a:r>
            <a:r>
              <a:rPr lang="en-US" sz="2000" b="1" i="1" baseline="30000" dirty="0"/>
              <a:t>8 </a:t>
            </a:r>
            <a:r>
              <a:rPr lang="en-US" sz="2000" i="1" dirty="0"/>
              <a:t>Three times I pleaded with the Lord to take it away from me.</a:t>
            </a:r>
            <a:r>
              <a:rPr lang="en-US" sz="2000" b="1" i="1" baseline="30000" dirty="0"/>
              <a:t>9 </a:t>
            </a:r>
            <a:r>
              <a:rPr lang="en-US" sz="2000" i="1" dirty="0"/>
              <a:t>But he said to me, “</a:t>
            </a:r>
            <a:r>
              <a:rPr lang="en-US" sz="2000" b="1" i="1" u="sng" dirty="0">
                <a:solidFill>
                  <a:srgbClr val="FF0000"/>
                </a:solidFill>
              </a:rPr>
              <a:t>My grace is sufficient for you, for my power is made perfect in weakness. </a:t>
            </a:r>
            <a:r>
              <a:rPr lang="en-US" sz="2000" i="1" dirty="0"/>
              <a:t>”Therefore </a:t>
            </a:r>
            <a:r>
              <a:rPr lang="en-US" sz="2000" b="1" i="1" u="sng" dirty="0">
                <a:solidFill>
                  <a:srgbClr val="FF0000"/>
                </a:solidFill>
              </a:rPr>
              <a:t>I will boast all the more gladly about my weaknesses, so that Christ’s power may rest on me. </a:t>
            </a:r>
            <a:r>
              <a:rPr lang="en-US" sz="2000" b="1" i="1" baseline="30000" dirty="0"/>
              <a:t>10 </a:t>
            </a:r>
            <a:r>
              <a:rPr lang="en-US" sz="2000" i="1" dirty="0"/>
              <a:t>That is why, for Christ’s sake, I delight in weaknesses, in insults, in hardships, in persecutions, in difficulties. </a:t>
            </a:r>
            <a:r>
              <a:rPr lang="en-US" sz="2000" b="1" i="1" u="sng" dirty="0">
                <a:solidFill>
                  <a:srgbClr val="FF0000"/>
                </a:solidFill>
              </a:rPr>
              <a:t>For when I am weak, then I am strong</a:t>
            </a:r>
            <a:r>
              <a:rPr lang="en-US" sz="2000" i="1" dirty="0" smtClean="0"/>
              <a:t>.”</a:t>
            </a:r>
          </a:p>
          <a:p>
            <a:pPr algn="just"/>
            <a:endParaRPr lang="en-US" sz="2000" dirty="0"/>
          </a:p>
        </p:txBody>
      </p:sp>
    </p:spTree>
    <p:extLst>
      <p:ext uri="{BB962C8B-B14F-4D97-AF65-F5344CB8AC3E}">
        <p14:creationId xmlns:p14="http://schemas.microsoft.com/office/powerpoint/2010/main" val="2505745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latin typeface="Cooper Black" pitchFamily="18" charset="0"/>
              </a:rPr>
              <a:t>What are the lessons of 2 Cor. 12?</a:t>
            </a:r>
            <a:endParaRPr lang="en-US" sz="3200" dirty="0">
              <a:latin typeface="Cooper Black" pitchFamily="18" charset="0"/>
            </a:endParaRPr>
          </a:p>
        </p:txBody>
      </p:sp>
      <p:sp>
        <p:nvSpPr>
          <p:cNvPr id="3" name="Content Placeholder 2"/>
          <p:cNvSpPr>
            <a:spLocks noGrp="1"/>
          </p:cNvSpPr>
          <p:nvPr>
            <p:ph idx="1"/>
          </p:nvPr>
        </p:nvSpPr>
        <p:spPr/>
        <p:txBody>
          <a:bodyPr>
            <a:normAutofit/>
          </a:bodyPr>
          <a:lstStyle/>
          <a:p>
            <a:pPr marL="109728" indent="0">
              <a:buNone/>
            </a:pPr>
            <a:r>
              <a:rPr lang="en-US" sz="3200" dirty="0" smtClean="0">
                <a:latin typeface="Garamond" pitchFamily="18" charset="0"/>
              </a:rPr>
              <a:t>1. </a:t>
            </a:r>
            <a:r>
              <a:rPr lang="en-US" sz="2400" b="1" u="sng" dirty="0" smtClean="0">
                <a:latin typeface="Copperplate Gothic Light" pitchFamily="34" charset="0"/>
              </a:rPr>
              <a:t>PAUL’S DISCOVERY OF THE  GENIUS  </a:t>
            </a:r>
          </a:p>
          <a:p>
            <a:pPr marL="109728" indent="0">
              <a:buNone/>
            </a:pPr>
            <a:r>
              <a:rPr lang="en-US" sz="2400" b="1" dirty="0" smtClean="0">
                <a:latin typeface="Copperplate Gothic Light" pitchFamily="34" charset="0"/>
              </a:rPr>
              <a:t>    </a:t>
            </a:r>
            <a:r>
              <a:rPr lang="en-US" sz="2400" b="1" u="sng" dirty="0" smtClean="0">
                <a:latin typeface="Copperplate Gothic Light" pitchFamily="34" charset="0"/>
              </a:rPr>
              <a:t> OF THE JUDEO - CHRISTIAN FAITH</a:t>
            </a:r>
          </a:p>
          <a:p>
            <a:pPr marL="109728" indent="0">
              <a:buNone/>
            </a:pPr>
            <a:endParaRPr lang="en-US" sz="2400" dirty="0" smtClean="0">
              <a:latin typeface="Copperplate Gothic Light" pitchFamily="34" charset="0"/>
            </a:endParaRPr>
          </a:p>
          <a:p>
            <a:pPr lvl="2">
              <a:buFont typeface="Wingdings" pitchFamily="2" charset="2"/>
              <a:buChar char="§"/>
            </a:pPr>
            <a:r>
              <a:rPr lang="en-US" dirty="0" smtClean="0"/>
              <a:t>	</a:t>
            </a:r>
            <a:r>
              <a:rPr lang="en-US" sz="2800" b="1" dirty="0" smtClean="0">
                <a:solidFill>
                  <a:srgbClr val="002060"/>
                </a:solidFill>
                <a:latin typeface="Monotype Corsiva" pitchFamily="66" charset="0"/>
              </a:rPr>
              <a:t>The Paradox of Biblical Truth</a:t>
            </a:r>
          </a:p>
          <a:p>
            <a:pPr marL="109728" indent="0" algn="ctr">
              <a:buNone/>
            </a:pPr>
            <a:r>
              <a:rPr lang="en-US" sz="2800" i="1" dirty="0" smtClean="0">
                <a:latin typeface="Garamond" pitchFamily="18" charset="0"/>
              </a:rPr>
              <a:t>“Therefore</a:t>
            </a:r>
            <a:r>
              <a:rPr lang="en-US" sz="2800" i="1" dirty="0">
                <a:latin typeface="Garamond" pitchFamily="18" charset="0"/>
              </a:rPr>
              <a:t>, in order to keep me from becoming conceited, I was given a thorn in my flesh, a messenger of Satan, to torment me. </a:t>
            </a:r>
            <a:r>
              <a:rPr lang="en-US" sz="2800" b="1" i="1" baseline="30000" dirty="0">
                <a:latin typeface="Garamond" pitchFamily="18" charset="0"/>
              </a:rPr>
              <a:t>8 </a:t>
            </a:r>
            <a:r>
              <a:rPr lang="en-US" sz="2800" i="1" dirty="0">
                <a:latin typeface="Garamond" pitchFamily="18" charset="0"/>
              </a:rPr>
              <a:t>Three times I pleaded with the Lord to take it away from </a:t>
            </a:r>
            <a:r>
              <a:rPr lang="en-US" sz="2800" i="1" dirty="0" smtClean="0">
                <a:latin typeface="Garamond" pitchFamily="18" charset="0"/>
              </a:rPr>
              <a:t> me.</a:t>
            </a:r>
            <a:r>
              <a:rPr lang="en-US" sz="2800" b="1" i="1" baseline="30000" dirty="0" smtClean="0">
                <a:latin typeface="Garamond" pitchFamily="18" charset="0"/>
              </a:rPr>
              <a:t>9</a:t>
            </a:r>
            <a:r>
              <a:rPr lang="en-US" sz="2800" b="1" i="1" baseline="30000" dirty="0">
                <a:latin typeface="Garamond" pitchFamily="18" charset="0"/>
              </a:rPr>
              <a:t> </a:t>
            </a:r>
            <a:r>
              <a:rPr lang="en-US" sz="2800" i="1" dirty="0">
                <a:latin typeface="Garamond" pitchFamily="18" charset="0"/>
              </a:rPr>
              <a:t>But he said to me, “</a:t>
            </a:r>
            <a:r>
              <a:rPr lang="en-US" sz="2800" b="1" i="1" u="sng" dirty="0">
                <a:solidFill>
                  <a:srgbClr val="FF0000"/>
                </a:solidFill>
                <a:latin typeface="Garamond" pitchFamily="18" charset="0"/>
              </a:rPr>
              <a:t>My grace is sufficient for you, for my power is made perfect in </a:t>
            </a:r>
            <a:r>
              <a:rPr lang="en-US" sz="2800" b="1" i="1" u="sng" dirty="0" smtClean="0">
                <a:solidFill>
                  <a:srgbClr val="FF0000"/>
                </a:solidFill>
                <a:latin typeface="Garamond" pitchFamily="18" charset="0"/>
              </a:rPr>
              <a:t>weakness</a:t>
            </a:r>
            <a:r>
              <a:rPr lang="en-US" sz="2800" b="1" i="1" dirty="0" smtClean="0">
                <a:solidFill>
                  <a:srgbClr val="FF0000"/>
                </a:solidFill>
                <a:latin typeface="Garamond" pitchFamily="18" charset="0"/>
              </a:rPr>
              <a:t>”.</a:t>
            </a:r>
            <a:endParaRPr lang="en-US" dirty="0"/>
          </a:p>
        </p:txBody>
      </p:sp>
    </p:spTree>
    <p:extLst>
      <p:ext uri="{BB962C8B-B14F-4D97-AF65-F5344CB8AC3E}">
        <p14:creationId xmlns:p14="http://schemas.microsoft.com/office/powerpoint/2010/main" val="2005890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685800"/>
            <a:ext cx="4419600" cy="5016758"/>
          </a:xfrm>
          <a:prstGeom prst="rect">
            <a:avLst/>
          </a:prstGeom>
        </p:spPr>
        <p:txBody>
          <a:bodyPr wrap="square">
            <a:spAutoFit/>
          </a:bodyPr>
          <a:lstStyle/>
          <a:p>
            <a:endParaRPr lang="en-US" sz="3200" dirty="0" smtClean="0">
              <a:latin typeface="Berlin Sans FB" pitchFamily="34" charset="0"/>
            </a:endParaRPr>
          </a:p>
          <a:p>
            <a:r>
              <a:rPr lang="en-US" sz="3200" dirty="0" smtClean="0">
                <a:latin typeface="Berlin Sans FB" pitchFamily="34" charset="0"/>
              </a:rPr>
              <a:t>In </a:t>
            </a:r>
            <a:r>
              <a:rPr lang="en-US" sz="3200" dirty="0">
                <a:latin typeface="Berlin Sans FB" pitchFamily="34" charset="0"/>
              </a:rPr>
              <a:t>the Old Testament, the ancient Hebrews came to learn that might is not always right.  The story of David and Goliath </a:t>
            </a:r>
            <a:r>
              <a:rPr lang="en-US" sz="3200" dirty="0" smtClean="0">
                <a:latin typeface="Berlin Sans FB" pitchFamily="34" charset="0"/>
              </a:rPr>
              <a:t>made </a:t>
            </a:r>
            <a:r>
              <a:rPr lang="en-US" sz="3200" dirty="0">
                <a:latin typeface="Berlin Sans FB" pitchFamily="34" charset="0"/>
              </a:rPr>
              <a:t>the point. The prophet Zechariah declared God’s </a:t>
            </a:r>
            <a:r>
              <a:rPr lang="en-US" sz="3200" dirty="0" smtClean="0">
                <a:latin typeface="Berlin Sans FB" pitchFamily="34" charset="0"/>
              </a:rPr>
              <a:t>way (Zech. 4:6) </a:t>
            </a:r>
            <a:endParaRPr lang="en-US" sz="3200" dirty="0">
              <a:latin typeface="Berlin Sans FB"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1911" t="4597" r="4141" b="6306"/>
          <a:stretch/>
        </p:blipFill>
        <p:spPr>
          <a:xfrm>
            <a:off x="5069903" y="31898"/>
            <a:ext cx="3931920" cy="3000464"/>
          </a:xfrm>
          <a:prstGeom prst="rect">
            <a:avLst/>
          </a:prstGeom>
        </p:spPr>
      </p:pic>
    </p:spTree>
    <p:extLst>
      <p:ext uri="{BB962C8B-B14F-4D97-AF65-F5344CB8AC3E}">
        <p14:creationId xmlns:p14="http://schemas.microsoft.com/office/powerpoint/2010/main" val="5950126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274638"/>
            <a:ext cx="8229600" cy="1143000"/>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t>
            </a:r>
            <a:r>
              <a:rPr lang="en-US" sz="3600" dirty="0" smtClean="0"/>
              <a:t>2</a:t>
            </a:r>
            <a:r>
              <a:rPr lang="en-US" sz="3600" dirty="0"/>
              <a:t>. </a:t>
            </a:r>
            <a:r>
              <a:rPr lang="en-US" sz="2700" u="sng" dirty="0">
                <a:latin typeface="Copperplate Gothic Light" pitchFamily="34" charset="0"/>
              </a:rPr>
              <a:t>PAUL’S TESTIMONY OF T</a:t>
            </a:r>
            <a:r>
              <a:rPr lang="en-US" sz="2700" u="sng" dirty="0" smtClean="0">
                <a:latin typeface="Copperplate Gothic Light" pitchFamily="34" charset="0"/>
              </a:rPr>
              <a:t>HE WISDOM </a:t>
            </a:r>
            <a:r>
              <a:rPr lang="en-US" sz="2700" u="sng" dirty="0">
                <a:latin typeface="Copperplate Gothic Light" pitchFamily="34" charset="0"/>
              </a:rPr>
              <a:t>OF GOD’S GRACE</a:t>
            </a:r>
            <a:br>
              <a:rPr lang="en-US" sz="2700" u="sng" dirty="0">
                <a:latin typeface="Copperplate Gothic Light" pitchFamily="34" charset="0"/>
              </a:rPr>
            </a:br>
            <a:endParaRPr lang="en-US" sz="2700" dirty="0">
              <a:latin typeface="Copperplate Gothic Light" pitchFamily="34" charset="0"/>
            </a:endParaRPr>
          </a:p>
        </p:txBody>
      </p:sp>
      <p:sp>
        <p:nvSpPr>
          <p:cNvPr id="6" name="Rectangle 5"/>
          <p:cNvSpPr/>
          <p:nvPr/>
        </p:nvSpPr>
        <p:spPr>
          <a:xfrm>
            <a:off x="533400" y="1828800"/>
            <a:ext cx="8153400" cy="3046988"/>
          </a:xfrm>
          <a:prstGeom prst="rect">
            <a:avLst/>
          </a:prstGeom>
        </p:spPr>
        <p:txBody>
          <a:bodyPr wrap="square">
            <a:spAutoFit/>
          </a:bodyPr>
          <a:lstStyle/>
          <a:p>
            <a:pPr algn="just"/>
            <a:endParaRPr lang="en-US" sz="2400" i="1" dirty="0" smtClean="0"/>
          </a:p>
          <a:p>
            <a:pPr algn="just"/>
            <a:r>
              <a:rPr lang="en-US" sz="2800" i="1" dirty="0" smtClean="0">
                <a:latin typeface="Garamond" pitchFamily="18" charset="0"/>
              </a:rPr>
              <a:t>“Therefore </a:t>
            </a:r>
            <a:r>
              <a:rPr lang="en-US" sz="2800" b="1" i="1" u="sng" dirty="0">
                <a:solidFill>
                  <a:srgbClr val="FF0000"/>
                </a:solidFill>
                <a:latin typeface="Garamond" pitchFamily="18" charset="0"/>
              </a:rPr>
              <a:t>I will boast all the more gladly about my weaknesses, so that Christ’s power may rest on me. </a:t>
            </a:r>
            <a:r>
              <a:rPr lang="en-US" sz="2800" b="1" i="1" baseline="30000" dirty="0">
                <a:latin typeface="Garamond" pitchFamily="18" charset="0"/>
              </a:rPr>
              <a:t>10 </a:t>
            </a:r>
            <a:r>
              <a:rPr lang="en-US" sz="2800" i="1" dirty="0">
                <a:latin typeface="Garamond" pitchFamily="18" charset="0"/>
              </a:rPr>
              <a:t>That is why, for Christ’s sake, I delight in weaknesses, in insults, in hardships, in persecutions, in difficulties. </a:t>
            </a:r>
            <a:r>
              <a:rPr lang="en-US" sz="2800" b="1" i="1" u="sng" dirty="0">
                <a:solidFill>
                  <a:srgbClr val="FF0000"/>
                </a:solidFill>
                <a:latin typeface="Garamond" pitchFamily="18" charset="0"/>
              </a:rPr>
              <a:t>For when I am weak, then I am </a:t>
            </a:r>
            <a:r>
              <a:rPr lang="en-US" sz="2800" b="1" i="1" u="sng" dirty="0" smtClean="0">
                <a:solidFill>
                  <a:srgbClr val="FF0000"/>
                </a:solidFill>
                <a:latin typeface="Garamond" pitchFamily="18" charset="0"/>
              </a:rPr>
              <a:t>strong</a:t>
            </a:r>
            <a:r>
              <a:rPr lang="en-US" sz="2800" i="1" dirty="0" smtClean="0">
                <a:latin typeface="Garamond" pitchFamily="18" charset="0"/>
              </a:rPr>
              <a:t>”.</a:t>
            </a:r>
          </a:p>
          <a:p>
            <a:pPr algn="just"/>
            <a:r>
              <a:rPr lang="en-US" sz="2800" i="1" dirty="0" smtClean="0">
                <a:latin typeface="Garamond" pitchFamily="18" charset="0"/>
              </a:rPr>
              <a:t>                             (2 </a:t>
            </a:r>
            <a:r>
              <a:rPr lang="en-US" sz="2800" i="1" dirty="0" err="1">
                <a:latin typeface="Garamond" pitchFamily="18" charset="0"/>
              </a:rPr>
              <a:t>C</a:t>
            </a:r>
            <a:r>
              <a:rPr lang="en-US" sz="2800" i="1" dirty="0" err="1" smtClean="0">
                <a:latin typeface="Garamond" pitchFamily="18" charset="0"/>
              </a:rPr>
              <a:t>or</a:t>
            </a:r>
            <a:r>
              <a:rPr lang="en-US" sz="2800" i="1" dirty="0" smtClean="0">
                <a:latin typeface="Garamond" pitchFamily="18" charset="0"/>
              </a:rPr>
              <a:t> 12: 9-10 NIV)</a:t>
            </a:r>
            <a:endParaRPr lang="en-US" sz="2800" i="1" dirty="0">
              <a:latin typeface="Garamond" pitchFamily="18" charset="0"/>
            </a:endParaRP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t="42793"/>
          <a:stretch/>
        </p:blipFill>
        <p:spPr>
          <a:xfrm>
            <a:off x="5819553" y="5410200"/>
            <a:ext cx="2377440" cy="1018745"/>
          </a:xfrm>
          <a:prstGeom prst="rect">
            <a:avLst/>
          </a:prstGeom>
        </p:spPr>
      </p:pic>
    </p:spTree>
    <p:extLst>
      <p:ext uri="{BB962C8B-B14F-4D97-AF65-F5344CB8AC3E}">
        <p14:creationId xmlns:p14="http://schemas.microsoft.com/office/powerpoint/2010/main" val="10733169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ooper Black" pitchFamily="18" charset="0"/>
              </a:rPr>
              <a:t>Paul’s as Pastor and Apostle</a:t>
            </a:r>
            <a:endParaRPr lang="en-US" dirty="0">
              <a:latin typeface="Cooper Black" pitchFamily="18" charset="0"/>
            </a:endParaRPr>
          </a:p>
        </p:txBody>
      </p:sp>
      <p:sp>
        <p:nvSpPr>
          <p:cNvPr id="3" name="Content Placeholder 2"/>
          <p:cNvSpPr>
            <a:spLocks noGrp="1"/>
          </p:cNvSpPr>
          <p:nvPr>
            <p:ph idx="1"/>
          </p:nvPr>
        </p:nvSpPr>
        <p:spPr/>
        <p:txBody>
          <a:bodyPr/>
          <a:lstStyle/>
          <a:p>
            <a:pPr marL="109728" indent="0">
              <a:buNone/>
            </a:pPr>
            <a:r>
              <a:rPr lang="en-US" sz="2800" dirty="0" smtClean="0">
                <a:latin typeface="Berlin Sans FB" pitchFamily="34" charset="0"/>
              </a:rPr>
              <a:t>1. Paul’s </a:t>
            </a:r>
            <a:r>
              <a:rPr lang="en-US" sz="2800" i="1" u="sng" dirty="0" smtClean="0">
                <a:solidFill>
                  <a:srgbClr val="FF0000"/>
                </a:solidFill>
                <a:latin typeface="Berlin Sans FB" pitchFamily="34" charset="0"/>
              </a:rPr>
              <a:t>Relationship</a:t>
            </a:r>
            <a:r>
              <a:rPr lang="en-US" sz="2800" i="1" dirty="0" smtClean="0">
                <a:solidFill>
                  <a:srgbClr val="FF0000"/>
                </a:solidFill>
                <a:latin typeface="Berlin Sans FB" pitchFamily="34" charset="0"/>
              </a:rPr>
              <a:t> </a:t>
            </a:r>
            <a:r>
              <a:rPr lang="en-US" sz="2800" dirty="0" smtClean="0">
                <a:latin typeface="Berlin Sans FB" pitchFamily="34" charset="0"/>
              </a:rPr>
              <a:t>with the Corinthian Church</a:t>
            </a:r>
          </a:p>
          <a:p>
            <a:pPr lvl="3">
              <a:buFont typeface="Wingdings" pitchFamily="2" charset="2"/>
              <a:buChar char="§"/>
            </a:pPr>
            <a:r>
              <a:rPr lang="en-US" sz="2000" i="1" dirty="0" smtClean="0">
                <a:latin typeface="Berlin Sans FB" pitchFamily="34" charset="0"/>
              </a:rPr>
              <a:t>Volatile. Tense. Adversarial. (1 cor. 1 - 4)</a:t>
            </a:r>
          </a:p>
          <a:p>
            <a:pPr marL="624078" indent="-514350">
              <a:buAutoNum type="arabicPeriod"/>
            </a:pPr>
            <a:endParaRPr lang="en-US" sz="2800" dirty="0" smtClean="0">
              <a:latin typeface="Berlin Sans FB" pitchFamily="34" charset="0"/>
            </a:endParaRPr>
          </a:p>
          <a:p>
            <a:pPr marL="109728" indent="0">
              <a:buNone/>
            </a:pPr>
            <a:r>
              <a:rPr lang="en-US" sz="2800" dirty="0" smtClean="0">
                <a:latin typeface="Berlin Sans FB" pitchFamily="34" charset="0"/>
              </a:rPr>
              <a:t>2. Paul’s </a:t>
            </a:r>
            <a:r>
              <a:rPr lang="en-US" sz="2800" i="1" u="sng" dirty="0" smtClean="0">
                <a:solidFill>
                  <a:srgbClr val="FF0000"/>
                </a:solidFill>
                <a:latin typeface="Berlin Sans FB" pitchFamily="34" charset="0"/>
              </a:rPr>
              <a:t>Response</a:t>
            </a:r>
            <a:r>
              <a:rPr lang="en-US" sz="2800" dirty="0" smtClean="0">
                <a:solidFill>
                  <a:srgbClr val="FF0000"/>
                </a:solidFill>
                <a:latin typeface="Berlin Sans FB" pitchFamily="34" charset="0"/>
              </a:rPr>
              <a:t> </a:t>
            </a:r>
            <a:r>
              <a:rPr lang="en-US" sz="2800" dirty="0" smtClean="0">
                <a:latin typeface="Berlin Sans FB" pitchFamily="34" charset="0"/>
              </a:rPr>
              <a:t>to the Challenge of the Corinthian   </a:t>
            </a:r>
          </a:p>
          <a:p>
            <a:pPr marL="109728" indent="0">
              <a:buNone/>
            </a:pPr>
            <a:r>
              <a:rPr lang="en-US" sz="2800" dirty="0">
                <a:latin typeface="Berlin Sans FB" pitchFamily="34" charset="0"/>
              </a:rPr>
              <a:t> </a:t>
            </a:r>
            <a:r>
              <a:rPr lang="en-US" sz="2800" dirty="0" smtClean="0">
                <a:latin typeface="Berlin Sans FB" pitchFamily="34" charset="0"/>
              </a:rPr>
              <a:t>    Church</a:t>
            </a:r>
          </a:p>
          <a:p>
            <a:pPr lvl="3">
              <a:buFont typeface="Wingdings" pitchFamily="2" charset="2"/>
              <a:buChar char="§"/>
            </a:pPr>
            <a:r>
              <a:rPr lang="en-US" sz="2000" i="1" dirty="0" smtClean="0">
                <a:latin typeface="Berlin Sans FB" pitchFamily="34" charset="0"/>
              </a:rPr>
              <a:t>Strong. Direct. Insistent on upholding Biblical principles over cultural norms.  (2 Cor. 4 -  7)</a:t>
            </a:r>
          </a:p>
          <a:p>
            <a:pPr lvl="2">
              <a:buFont typeface="Wingdings" pitchFamily="2" charset="2"/>
              <a:buChar char="§"/>
            </a:pPr>
            <a:endParaRPr lang="en-US" sz="2200" i="1" dirty="0" smtClean="0">
              <a:latin typeface="Berlin Sans FB" pitchFamily="34" charset="0"/>
            </a:endParaRPr>
          </a:p>
          <a:p>
            <a:pPr marL="109728" indent="0">
              <a:buNone/>
            </a:pPr>
            <a:r>
              <a:rPr lang="en-US" sz="2800" dirty="0" smtClean="0">
                <a:latin typeface="Berlin Sans FB" pitchFamily="34" charset="0"/>
              </a:rPr>
              <a:t>3. Paul’s </a:t>
            </a:r>
            <a:r>
              <a:rPr lang="en-US" sz="2800" i="1" u="sng" dirty="0" smtClean="0">
                <a:solidFill>
                  <a:srgbClr val="FF0000"/>
                </a:solidFill>
                <a:latin typeface="Berlin Sans FB" pitchFamily="34" charset="0"/>
              </a:rPr>
              <a:t>Regard</a:t>
            </a:r>
            <a:r>
              <a:rPr lang="en-US" sz="2800" i="1" dirty="0" smtClean="0">
                <a:latin typeface="Berlin Sans FB" pitchFamily="34" charset="0"/>
              </a:rPr>
              <a:t> </a:t>
            </a:r>
            <a:r>
              <a:rPr lang="en-US" sz="2800" dirty="0" smtClean="0">
                <a:latin typeface="Berlin Sans FB" pitchFamily="34" charset="0"/>
              </a:rPr>
              <a:t>for the Corinthian </a:t>
            </a:r>
            <a:r>
              <a:rPr lang="en-US" sz="2800" dirty="0">
                <a:latin typeface="Berlin Sans FB" pitchFamily="34" charset="0"/>
              </a:rPr>
              <a:t>C</a:t>
            </a:r>
            <a:r>
              <a:rPr lang="en-US" sz="2800" dirty="0" smtClean="0">
                <a:latin typeface="Berlin Sans FB" pitchFamily="34" charset="0"/>
              </a:rPr>
              <a:t>hurch</a:t>
            </a:r>
          </a:p>
          <a:p>
            <a:pPr lvl="3">
              <a:buFont typeface="Wingdings" pitchFamily="2" charset="2"/>
              <a:buChar char="§"/>
            </a:pPr>
            <a:r>
              <a:rPr lang="en-US" sz="1800" i="1" dirty="0" smtClean="0">
                <a:latin typeface="Berlin Sans FB" pitchFamily="34" charset="0"/>
              </a:rPr>
              <a:t>Affectionate, Discerning, Disciple-making. (2 Cor. 9 - 12)</a:t>
            </a:r>
            <a:endParaRPr lang="en-US" sz="1800" i="1" dirty="0">
              <a:latin typeface="Berlin Sans FB" pitchFamily="34" charset="0"/>
            </a:endParaRPr>
          </a:p>
        </p:txBody>
      </p:sp>
    </p:spTree>
    <p:extLst>
      <p:ext uri="{BB962C8B-B14F-4D97-AF65-F5344CB8AC3E}">
        <p14:creationId xmlns:p14="http://schemas.microsoft.com/office/powerpoint/2010/main" val="32639633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799" y="1600200"/>
            <a:ext cx="7648353" cy="4154984"/>
          </a:xfrm>
          <a:prstGeom prst="rect">
            <a:avLst/>
          </a:prstGeom>
        </p:spPr>
        <p:txBody>
          <a:bodyPr wrap="square">
            <a:spAutoFit/>
          </a:bodyPr>
          <a:lstStyle/>
          <a:p>
            <a:pPr marL="342900" lvl="0" indent="-342900">
              <a:buFont typeface="+mj-lt"/>
              <a:buAutoNum type="arabicPeriod"/>
            </a:pPr>
            <a:endParaRPr lang="en-US" sz="2400" dirty="0" smtClean="0"/>
          </a:p>
          <a:p>
            <a:pPr marL="342900" lvl="0" indent="-342900">
              <a:buFont typeface="+mj-lt"/>
              <a:buAutoNum type="arabicPeriod"/>
            </a:pPr>
            <a:r>
              <a:rPr lang="en-US" sz="2400" b="1" u="sng" dirty="0" smtClean="0">
                <a:solidFill>
                  <a:srgbClr val="FF0000"/>
                </a:solidFill>
                <a:latin typeface="Berlin Sans FB" pitchFamily="34" charset="0"/>
              </a:rPr>
              <a:t>THE PARADOX OF BIBLICAL TRUTH </a:t>
            </a:r>
            <a:r>
              <a:rPr lang="en-US" sz="2400" dirty="0" smtClean="0">
                <a:latin typeface="Berlin Sans FB" pitchFamily="34" charset="0"/>
              </a:rPr>
              <a:t>-  </a:t>
            </a:r>
            <a:r>
              <a:rPr lang="en-US" sz="2400" dirty="0">
                <a:latin typeface="Berlin Sans FB" pitchFamily="34" charset="0"/>
              </a:rPr>
              <a:t>(v. </a:t>
            </a:r>
            <a:r>
              <a:rPr lang="en-US" sz="2400" dirty="0" smtClean="0">
                <a:latin typeface="Berlin Sans FB" pitchFamily="34" charset="0"/>
              </a:rPr>
              <a:t>9 -</a:t>
            </a:r>
            <a:r>
              <a:rPr lang="en-US" sz="2400" dirty="0">
                <a:latin typeface="Berlin Sans FB" pitchFamily="34" charset="0"/>
              </a:rPr>
              <a:t>10)</a:t>
            </a:r>
            <a:r>
              <a:rPr lang="en-US" sz="2400" i="1" dirty="0">
                <a:latin typeface="Berlin Sans FB" pitchFamily="34" charset="0"/>
              </a:rPr>
              <a:t>“when I am weak, then I am strong</a:t>
            </a:r>
            <a:r>
              <a:rPr lang="en-US" sz="2400" i="1" dirty="0" smtClean="0">
                <a:latin typeface="Berlin Sans FB" pitchFamily="34" charset="0"/>
              </a:rPr>
              <a:t>”</a:t>
            </a:r>
          </a:p>
          <a:p>
            <a:pPr marL="342900" lvl="0" indent="-342900">
              <a:buFont typeface="+mj-lt"/>
              <a:buAutoNum type="arabicPeriod"/>
            </a:pPr>
            <a:endParaRPr lang="en-US" sz="2400" dirty="0">
              <a:latin typeface="Berlin Sans FB" pitchFamily="34" charset="0"/>
            </a:endParaRPr>
          </a:p>
          <a:p>
            <a:pPr marL="342900" lvl="0" indent="-342900">
              <a:buFont typeface="+mj-lt"/>
              <a:buAutoNum type="arabicPeriod"/>
            </a:pPr>
            <a:r>
              <a:rPr lang="en-US" sz="2400" b="1" u="sng" dirty="0" smtClean="0">
                <a:solidFill>
                  <a:srgbClr val="FF0000"/>
                </a:solidFill>
                <a:latin typeface="Berlin Sans FB" pitchFamily="34" charset="0"/>
              </a:rPr>
              <a:t>THE IMPORTANCE </a:t>
            </a:r>
            <a:r>
              <a:rPr lang="en-US" sz="2400" b="1" u="sng" dirty="0">
                <a:solidFill>
                  <a:srgbClr val="FF0000"/>
                </a:solidFill>
                <a:latin typeface="Berlin Sans FB" pitchFamily="34" charset="0"/>
              </a:rPr>
              <a:t>OF BIBLICAL </a:t>
            </a:r>
            <a:r>
              <a:rPr lang="en-US" sz="2400" b="1" u="sng" dirty="0" smtClean="0">
                <a:solidFill>
                  <a:srgbClr val="FF0000"/>
                </a:solidFill>
                <a:latin typeface="Berlin Sans FB" pitchFamily="34" charset="0"/>
              </a:rPr>
              <a:t>HUMILITY </a:t>
            </a:r>
            <a:r>
              <a:rPr lang="en-US" sz="2400" dirty="0" smtClean="0">
                <a:latin typeface="Berlin Sans FB" pitchFamily="34" charset="0"/>
              </a:rPr>
              <a:t>– (v.6,7) </a:t>
            </a:r>
            <a:r>
              <a:rPr lang="en-US" sz="2400" i="1" dirty="0">
                <a:latin typeface="Berlin Sans FB" pitchFamily="34" charset="0"/>
              </a:rPr>
              <a:t>p</a:t>
            </a:r>
            <a:r>
              <a:rPr lang="en-US" sz="2400" i="1" dirty="0" smtClean="0">
                <a:latin typeface="Berlin Sans FB" pitchFamily="34" charset="0"/>
              </a:rPr>
              <a:t>ride</a:t>
            </a:r>
            <a:r>
              <a:rPr lang="en-US" sz="2400" i="1" dirty="0">
                <a:latin typeface="Berlin Sans FB" pitchFamily="34" charset="0"/>
              </a:rPr>
              <a:t>, </a:t>
            </a:r>
            <a:r>
              <a:rPr lang="en-US" sz="2400" i="1" dirty="0" smtClean="0">
                <a:latin typeface="Berlin Sans FB" pitchFamily="34" charset="0"/>
              </a:rPr>
              <a:t>arrogance</a:t>
            </a:r>
            <a:r>
              <a:rPr lang="en-US" sz="2400" i="1" dirty="0">
                <a:latin typeface="Berlin Sans FB" pitchFamily="34" charset="0"/>
              </a:rPr>
              <a:t>, competitiveness, simplicity of </a:t>
            </a:r>
            <a:r>
              <a:rPr lang="en-US" sz="2400" i="1" dirty="0" smtClean="0">
                <a:latin typeface="Berlin Sans FB" pitchFamily="34" charset="0"/>
              </a:rPr>
              <a:t>lifestyle.</a:t>
            </a:r>
          </a:p>
          <a:p>
            <a:pPr marL="342900" lvl="0" indent="-342900">
              <a:buFont typeface="+mj-lt"/>
              <a:buAutoNum type="arabicPeriod"/>
            </a:pPr>
            <a:endParaRPr lang="en-US" sz="2400" dirty="0">
              <a:latin typeface="Berlin Sans FB" pitchFamily="34" charset="0"/>
            </a:endParaRPr>
          </a:p>
          <a:p>
            <a:pPr marL="342900" lvl="0" indent="-342900">
              <a:buFont typeface="+mj-lt"/>
              <a:buAutoNum type="arabicPeriod"/>
            </a:pPr>
            <a:r>
              <a:rPr lang="en-US" sz="2400" b="1" u="sng" dirty="0" smtClean="0">
                <a:solidFill>
                  <a:srgbClr val="FF0000"/>
                </a:solidFill>
                <a:latin typeface="Berlin Sans FB" pitchFamily="34" charset="0"/>
              </a:rPr>
              <a:t>A PLEA FOR EVANGELICAL UNITY </a:t>
            </a:r>
            <a:r>
              <a:rPr lang="en-US" sz="2400" dirty="0" smtClean="0">
                <a:latin typeface="Berlin Sans FB" pitchFamily="34" charset="0"/>
              </a:rPr>
              <a:t>– </a:t>
            </a:r>
            <a:r>
              <a:rPr lang="en-US" sz="2400" dirty="0">
                <a:latin typeface="Berlin Sans FB" pitchFamily="34" charset="0"/>
              </a:rPr>
              <a:t>“</a:t>
            </a:r>
            <a:r>
              <a:rPr lang="en-US" sz="2400" i="1" dirty="0">
                <a:latin typeface="Berlin Sans FB" pitchFamily="34" charset="0"/>
              </a:rPr>
              <a:t>religion is hard when you believe you have the truth and no one else has it”.</a:t>
            </a:r>
          </a:p>
        </p:txBody>
      </p:sp>
      <p:sp>
        <p:nvSpPr>
          <p:cNvPr id="3" name="Title 2"/>
          <p:cNvSpPr>
            <a:spLocks noGrp="1"/>
          </p:cNvSpPr>
          <p:nvPr>
            <p:ph type="title" idx="4294967295"/>
          </p:nvPr>
        </p:nvSpPr>
        <p:spPr>
          <a:xfrm>
            <a:off x="0" y="274638"/>
            <a:ext cx="8229600" cy="1143000"/>
          </a:xfrm>
        </p:spPr>
        <p:txBody>
          <a:bodyPr>
            <a:normAutofit fontScale="90000"/>
          </a:bodyPr>
          <a:lstStyle/>
          <a:p>
            <a:pPr algn="ctr"/>
            <a:r>
              <a:rPr lang="en-US" dirty="0" smtClean="0"/>
              <a:t/>
            </a:r>
            <a:br>
              <a:rPr lang="en-US" dirty="0" smtClean="0"/>
            </a:br>
            <a:r>
              <a:rPr lang="en-US" dirty="0" smtClean="0"/>
              <a:t>     </a:t>
            </a:r>
            <a:r>
              <a:rPr lang="en-US" sz="3600" dirty="0" smtClean="0"/>
              <a:t>What were the key concerns of John Stott and Kwame </a:t>
            </a:r>
            <a:r>
              <a:rPr lang="en-US" sz="3600" dirty="0" err="1" smtClean="0"/>
              <a:t>Bediako</a:t>
            </a:r>
            <a:r>
              <a:rPr lang="en-US" sz="3600" dirty="0" smtClean="0"/>
              <a:t> ?</a:t>
            </a:r>
            <a:r>
              <a:rPr lang="en-US" sz="3600" dirty="0"/>
              <a:t/>
            </a:r>
            <a:br>
              <a:rPr lang="en-US" sz="3600" dirty="0"/>
            </a:br>
            <a:endParaRPr lang="en-US" sz="3600" dirty="0"/>
          </a:p>
        </p:txBody>
      </p:sp>
    </p:spTree>
    <p:extLst>
      <p:ext uri="{BB962C8B-B14F-4D97-AF65-F5344CB8AC3E}">
        <p14:creationId xmlns:p14="http://schemas.microsoft.com/office/powerpoint/2010/main" val="8672878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First Legacy</a:t>
            </a:r>
            <a:endParaRPr lang="en-US" dirty="0"/>
          </a:p>
        </p:txBody>
      </p:sp>
      <p:sp>
        <p:nvSpPr>
          <p:cNvPr id="3" name="Content Placeholder 2"/>
          <p:cNvSpPr>
            <a:spLocks noGrp="1"/>
          </p:cNvSpPr>
          <p:nvPr>
            <p:ph idx="1"/>
          </p:nvPr>
        </p:nvSpPr>
        <p:spPr/>
        <p:txBody>
          <a:bodyPr/>
          <a:lstStyle/>
          <a:p>
            <a:pPr marL="109728" lvl="0" indent="0">
              <a:buNone/>
            </a:pPr>
            <a:r>
              <a:rPr lang="en-US" b="1" dirty="0" smtClean="0">
                <a:latin typeface="Copperplate Gothic Light" pitchFamily="34" charset="0"/>
              </a:rPr>
              <a:t>1. The </a:t>
            </a:r>
            <a:r>
              <a:rPr lang="en-US" b="1" dirty="0">
                <a:latin typeface="Copperplate Gothic Light" pitchFamily="34" charset="0"/>
              </a:rPr>
              <a:t>Paradox of </a:t>
            </a:r>
            <a:r>
              <a:rPr lang="en-US" b="1" dirty="0" smtClean="0">
                <a:latin typeface="Copperplate Gothic Light" pitchFamily="34" charset="0"/>
              </a:rPr>
              <a:t>Biblical Truth  </a:t>
            </a:r>
          </a:p>
          <a:p>
            <a:pPr marL="109728" lvl="0" indent="0">
              <a:buNone/>
            </a:pPr>
            <a:r>
              <a:rPr lang="en-US" sz="1800" dirty="0" smtClean="0"/>
              <a:t>(2 Cor.12: </a:t>
            </a:r>
            <a:r>
              <a:rPr lang="en-US" sz="1800" dirty="0"/>
              <a:t>9-10)</a:t>
            </a:r>
            <a:r>
              <a:rPr lang="en-US" sz="1800" b="1" i="1" dirty="0">
                <a:solidFill>
                  <a:srgbClr val="FF0000"/>
                </a:solidFill>
              </a:rPr>
              <a:t>“ </a:t>
            </a:r>
            <a:r>
              <a:rPr lang="en-US" b="1" i="1" dirty="0">
                <a:solidFill>
                  <a:srgbClr val="FF0000"/>
                </a:solidFill>
              </a:rPr>
              <a:t>when I am weak, then I am strong</a:t>
            </a:r>
            <a:r>
              <a:rPr lang="en-US" b="1" i="1" dirty="0" smtClean="0">
                <a:solidFill>
                  <a:srgbClr val="FF0000"/>
                </a:solidFill>
              </a:rPr>
              <a:t>”</a:t>
            </a:r>
          </a:p>
          <a:p>
            <a:pPr marL="109728" lvl="0" indent="0">
              <a:buNone/>
            </a:pPr>
            <a:endParaRPr lang="en-US" dirty="0"/>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650" t="1" b="-2759"/>
          <a:stretch/>
        </p:blipFill>
        <p:spPr>
          <a:xfrm>
            <a:off x="1600200" y="2667000"/>
            <a:ext cx="5228565" cy="2926080"/>
          </a:xfrm>
          <a:prstGeom prst="rect">
            <a:avLst/>
          </a:prstGeom>
        </p:spPr>
      </p:pic>
    </p:spTree>
    <p:extLst>
      <p:ext uri="{BB962C8B-B14F-4D97-AF65-F5344CB8AC3E}">
        <p14:creationId xmlns:p14="http://schemas.microsoft.com/office/powerpoint/2010/main" val="2884035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797212"/>
            <a:ext cx="8458200" cy="2308324"/>
          </a:xfrm>
          <a:prstGeom prst="rect">
            <a:avLst/>
          </a:prstGeom>
        </p:spPr>
        <p:txBody>
          <a:bodyPr wrap="square">
            <a:spAutoFit/>
          </a:bodyPr>
          <a:lstStyle/>
          <a:p>
            <a:endParaRPr lang="en-US" sz="2400" dirty="0" smtClean="0"/>
          </a:p>
          <a:p>
            <a:endParaRPr lang="en-US" sz="2400" dirty="0"/>
          </a:p>
          <a:p>
            <a:endParaRPr lang="en-US" sz="2400" dirty="0" smtClean="0"/>
          </a:p>
          <a:p>
            <a:endParaRPr lang="en-US" sz="2400" dirty="0"/>
          </a:p>
          <a:p>
            <a:endParaRPr lang="en-US" sz="2400" dirty="0" smtClean="0"/>
          </a:p>
          <a:p>
            <a:endParaRPr lang="en-US" sz="2400" dirty="0"/>
          </a:p>
        </p:txBody>
      </p:sp>
      <p:sp>
        <p:nvSpPr>
          <p:cNvPr id="8" name="Content Placeholder 7"/>
          <p:cNvSpPr>
            <a:spLocks noGrp="1"/>
          </p:cNvSpPr>
          <p:nvPr>
            <p:ph idx="1"/>
          </p:nvPr>
        </p:nvSpPr>
        <p:spPr/>
        <p:txBody>
          <a:bodyPr/>
          <a:lstStyle/>
          <a:p>
            <a:pPr marL="109728" indent="0" algn="ctr">
              <a:buNone/>
            </a:pPr>
            <a:r>
              <a:rPr lang="en-US" sz="3200" dirty="0" smtClean="0"/>
              <a:t>On behalf of the</a:t>
            </a:r>
          </a:p>
          <a:p>
            <a:pPr marL="109728" indent="0" algn="ctr">
              <a:buNone/>
            </a:pPr>
            <a:r>
              <a:rPr lang="en-US" sz="3200" dirty="0" smtClean="0"/>
              <a:t> </a:t>
            </a:r>
          </a:p>
          <a:p>
            <a:pPr marL="109728" indent="0" algn="ctr">
              <a:buNone/>
            </a:pPr>
            <a:r>
              <a:rPr lang="en-US" sz="3200" dirty="0" smtClean="0"/>
              <a:t>INFEMIT NETWORKING TEAM </a:t>
            </a:r>
          </a:p>
          <a:p>
            <a:pPr marL="109728" indent="0" algn="ctr">
              <a:buNone/>
            </a:pPr>
            <a:r>
              <a:rPr lang="en-US" sz="3200" dirty="0" smtClean="0"/>
              <a:t>and </a:t>
            </a:r>
          </a:p>
          <a:p>
            <a:pPr marL="109728" indent="0" algn="ctr">
              <a:buNone/>
            </a:pPr>
            <a:r>
              <a:rPr lang="en-US" sz="3200" dirty="0" smtClean="0"/>
              <a:t>THE STOTT-BEDIAKO FORUM 2014</a:t>
            </a:r>
          </a:p>
          <a:p>
            <a:pPr marL="109728" indent="0" algn="ctr">
              <a:buNone/>
            </a:pPr>
            <a:endParaRPr lang="en-US" sz="3200" dirty="0" smtClean="0"/>
          </a:p>
          <a:p>
            <a:pPr marL="109728" indent="0" algn="ctr">
              <a:buNone/>
            </a:pPr>
            <a:r>
              <a:rPr lang="en-US" sz="3200" dirty="0" smtClean="0"/>
              <a:t>Thank </a:t>
            </a:r>
            <a:r>
              <a:rPr lang="en-US" sz="3200" dirty="0"/>
              <a:t>you for your warm welcome and gracious </a:t>
            </a:r>
            <a:r>
              <a:rPr lang="en-US" sz="3200" dirty="0" smtClean="0"/>
              <a:t>hospitality.</a:t>
            </a:r>
            <a:endParaRPr lang="en-US" sz="3200" dirty="0"/>
          </a:p>
        </p:txBody>
      </p:sp>
      <p:sp>
        <p:nvSpPr>
          <p:cNvPr id="7" name="Title 6"/>
          <p:cNvSpPr>
            <a:spLocks noGrp="1"/>
          </p:cNvSpPr>
          <p:nvPr>
            <p:ph type="title"/>
          </p:nvPr>
        </p:nvSpPr>
        <p:spPr/>
        <p:txBody>
          <a:bodyPr>
            <a:normAutofit fontScale="90000"/>
          </a:bodyPr>
          <a:lstStyle/>
          <a:p>
            <a:r>
              <a:rPr lang="en-US" sz="4400" dirty="0" smtClean="0"/>
              <a:t/>
            </a:r>
            <a:br>
              <a:rPr lang="en-US" sz="4400" dirty="0" smtClean="0"/>
            </a:br>
            <a:r>
              <a:rPr lang="en-US" sz="4400" dirty="0"/>
              <a:t/>
            </a:r>
            <a:br>
              <a:rPr lang="en-US" sz="4400" dirty="0"/>
            </a:br>
            <a:endParaRPr lang="en-US" dirty="0"/>
          </a:p>
        </p:txBody>
      </p:sp>
    </p:spTree>
    <p:extLst>
      <p:ext uri="{BB962C8B-B14F-4D97-AF65-F5344CB8AC3E}">
        <p14:creationId xmlns:p14="http://schemas.microsoft.com/office/powerpoint/2010/main" val="26938327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81000"/>
            <a:ext cx="8382000" cy="5509200"/>
          </a:xfrm>
          <a:prstGeom prst="rect">
            <a:avLst/>
          </a:prstGeom>
        </p:spPr>
        <p:txBody>
          <a:bodyPr wrap="square">
            <a:spAutoFit/>
          </a:bodyPr>
          <a:lstStyle/>
          <a:p>
            <a:pPr lvl="0" algn="just" hangingPunct="0"/>
            <a:r>
              <a:rPr lang="en-US" sz="3200" dirty="0" smtClean="0">
                <a:latin typeface="Garamond" pitchFamily="18" charset="0"/>
              </a:rPr>
              <a:t>John Stott writes:</a:t>
            </a:r>
          </a:p>
          <a:p>
            <a:pPr lvl="0" algn="just" hangingPunct="0"/>
            <a:endParaRPr lang="en-US" sz="3200" dirty="0">
              <a:latin typeface="Garamond" pitchFamily="18" charset="0"/>
            </a:endParaRPr>
          </a:p>
          <a:p>
            <a:pPr lvl="0" algn="just" hangingPunct="0"/>
            <a:r>
              <a:rPr lang="en-US" sz="3200" dirty="0" smtClean="0">
                <a:latin typeface="Garamond" pitchFamily="18" charset="0"/>
              </a:rPr>
              <a:t>“The </a:t>
            </a:r>
            <a:r>
              <a:rPr lang="en-US" sz="3200" dirty="0">
                <a:latin typeface="Garamond" pitchFamily="18" charset="0"/>
              </a:rPr>
              <a:t>only God I believe in is the One Nietzsche ridiculed as 'God on the cross.' In the real world of pain, how could one worship a God who was immune to it? I have entered many Buddhist temples in different Asian countries and stood respectfully before the statue of the Buddha, his legs crossed, arms folded, eyes closed, the ghost of a smile playing round his mouth, a remote look on his </a:t>
            </a:r>
            <a:r>
              <a:rPr lang="en-US" sz="3200" dirty="0" smtClean="0">
                <a:latin typeface="Garamond" pitchFamily="18" charset="0"/>
              </a:rPr>
              <a:t>face</a:t>
            </a:r>
            <a:r>
              <a:rPr lang="en-US" sz="3200" dirty="0">
                <a:latin typeface="Garamond" pitchFamily="18" charset="0"/>
              </a:rPr>
              <a:t>, detached from the agonies </a:t>
            </a:r>
            <a:r>
              <a:rPr lang="en-US" sz="3200" dirty="0" smtClean="0">
                <a:latin typeface="Garamond" pitchFamily="18" charset="0"/>
              </a:rPr>
              <a:t>of the world.</a:t>
            </a:r>
            <a:endParaRPr lang="en-US" sz="3200" b="1" dirty="0">
              <a:latin typeface="Garamond" pitchFamily="18" charset="0"/>
            </a:endParaRPr>
          </a:p>
        </p:txBody>
      </p:sp>
    </p:spTree>
    <p:extLst>
      <p:ext uri="{BB962C8B-B14F-4D97-AF65-F5344CB8AC3E}">
        <p14:creationId xmlns:p14="http://schemas.microsoft.com/office/powerpoint/2010/main" val="326809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28601"/>
            <a:ext cx="8305800" cy="6001643"/>
          </a:xfrm>
          <a:prstGeom prst="rect">
            <a:avLst/>
          </a:prstGeom>
        </p:spPr>
        <p:txBody>
          <a:bodyPr wrap="square">
            <a:spAutoFit/>
          </a:bodyPr>
          <a:lstStyle/>
          <a:p>
            <a:pPr algn="just"/>
            <a:r>
              <a:rPr lang="en-US" sz="3200" dirty="0" smtClean="0">
                <a:latin typeface="Garamond" pitchFamily="18" charset="0"/>
              </a:rPr>
              <a:t>But each time after a while I have had to turn away. And in imagination I have turned instead to that lonely, twisted, tortured figure on the cross, nails through hands and feet, back lacerated, limbs wrenched, brow bleeding from thorn-pricks, </a:t>
            </a:r>
            <a:r>
              <a:rPr lang="en-US" sz="3200" dirty="0">
                <a:latin typeface="Garamond" pitchFamily="18" charset="0"/>
              </a:rPr>
              <a:t>mouth dry and intolerably thirsty, plunged in Godforsaken darkness. </a:t>
            </a:r>
            <a:r>
              <a:rPr lang="en-US" sz="3200" u="sng" dirty="0">
                <a:latin typeface="Garamond" pitchFamily="18" charset="0"/>
              </a:rPr>
              <a:t>That is the God for me! </a:t>
            </a:r>
            <a:r>
              <a:rPr lang="en-US" sz="3200" dirty="0">
                <a:latin typeface="Garamond" pitchFamily="18" charset="0"/>
              </a:rPr>
              <a:t>He laid aside his immunity to pain. He entered our world of flesh and blood, tears and death. He suffered for us. Our sufferings become more manageable in the light of </a:t>
            </a:r>
            <a:r>
              <a:rPr lang="en-US" sz="3200" dirty="0" smtClean="0">
                <a:latin typeface="Garamond" pitchFamily="18" charset="0"/>
              </a:rPr>
              <a:t>his:</a:t>
            </a:r>
          </a:p>
          <a:p>
            <a:pPr algn="r"/>
            <a:r>
              <a:rPr lang="en-US" sz="3200" b="1" i="1" dirty="0" smtClean="0">
                <a:latin typeface="Garamond" pitchFamily="18" charset="0"/>
              </a:rPr>
              <a:t>“The Cross of Christ”</a:t>
            </a:r>
            <a:endParaRPr lang="en-US" sz="3200" b="1" i="1" dirty="0">
              <a:latin typeface="Garamond" pitchFamily="18" charset="0"/>
            </a:endParaRPr>
          </a:p>
        </p:txBody>
      </p:sp>
    </p:spTree>
    <p:extLst>
      <p:ext uri="{BB962C8B-B14F-4D97-AF65-F5344CB8AC3E}">
        <p14:creationId xmlns:p14="http://schemas.microsoft.com/office/powerpoint/2010/main" val="12454880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685800"/>
            <a:ext cx="3276600" cy="4937760"/>
          </a:xfrm>
          <a:prstGeom prst="rect">
            <a:avLst/>
          </a:prstGeom>
        </p:spPr>
      </p:pic>
      <p:sp>
        <p:nvSpPr>
          <p:cNvPr id="3" name="Rectangle 2"/>
          <p:cNvSpPr/>
          <p:nvPr/>
        </p:nvSpPr>
        <p:spPr>
          <a:xfrm>
            <a:off x="228600" y="304800"/>
            <a:ext cx="4800600" cy="6278642"/>
          </a:xfrm>
          <a:prstGeom prst="rect">
            <a:avLst/>
          </a:prstGeom>
        </p:spPr>
        <p:txBody>
          <a:bodyPr wrap="square">
            <a:spAutoFit/>
          </a:bodyPr>
          <a:lstStyle/>
          <a:p>
            <a:pPr algn="just"/>
            <a:endParaRPr lang="en-US" sz="2400" dirty="0" smtClean="0">
              <a:latin typeface="Berlin Sans FB" pitchFamily="34" charset="0"/>
            </a:endParaRPr>
          </a:p>
          <a:p>
            <a:pPr algn="just"/>
            <a:r>
              <a:rPr lang="en-US" sz="2400" dirty="0" smtClean="0">
                <a:latin typeface="Berlin Sans FB" pitchFamily="34" charset="0"/>
              </a:rPr>
              <a:t>“The </a:t>
            </a:r>
            <a:r>
              <a:rPr lang="en-US" sz="2400" dirty="0">
                <a:latin typeface="Berlin Sans FB" pitchFamily="34" charset="0"/>
              </a:rPr>
              <a:t>astonishing paradox of Christ's teaching and of Christian experience is this: </a:t>
            </a:r>
            <a:r>
              <a:rPr lang="en-US" sz="2400" i="1" u="sng" dirty="0">
                <a:solidFill>
                  <a:srgbClr val="FF0000"/>
                </a:solidFill>
                <a:latin typeface="Berlin Sans FB" pitchFamily="34" charset="0"/>
              </a:rPr>
              <a:t>if we lose ourselves in following </a:t>
            </a:r>
            <a:r>
              <a:rPr lang="en-US" sz="2400" i="1" u="sng" dirty="0" smtClean="0">
                <a:solidFill>
                  <a:srgbClr val="FF0000"/>
                </a:solidFill>
                <a:latin typeface="Berlin Sans FB" pitchFamily="34" charset="0"/>
              </a:rPr>
              <a:t>Christ</a:t>
            </a:r>
            <a:r>
              <a:rPr lang="en-US" sz="2400" i="1" u="sng" dirty="0" smtClean="0">
                <a:latin typeface="Berlin Sans FB" pitchFamily="34" charset="0"/>
              </a:rPr>
              <a:t>, </a:t>
            </a:r>
            <a:r>
              <a:rPr lang="en-US" sz="2400" i="1" u="sng" dirty="0" smtClean="0">
                <a:solidFill>
                  <a:srgbClr val="FF0000"/>
                </a:solidFill>
                <a:latin typeface="Berlin Sans FB" pitchFamily="34" charset="0"/>
              </a:rPr>
              <a:t>we </a:t>
            </a:r>
            <a:r>
              <a:rPr lang="en-US" sz="2400" i="1" u="sng" dirty="0">
                <a:solidFill>
                  <a:srgbClr val="FF0000"/>
                </a:solidFill>
                <a:latin typeface="Berlin Sans FB" pitchFamily="34" charset="0"/>
              </a:rPr>
              <a:t>actually find ourselves. </a:t>
            </a:r>
            <a:r>
              <a:rPr lang="en-US" sz="2400" dirty="0">
                <a:latin typeface="Berlin Sans FB" pitchFamily="34" charset="0"/>
              </a:rPr>
              <a:t>True self-denial is self-discovery. To live for ourselves is insanity and suicide; to live for God and for man is wisdom and life indeed</a:t>
            </a:r>
            <a:r>
              <a:rPr lang="en-US" sz="2400" b="1" i="1" dirty="0">
                <a:solidFill>
                  <a:srgbClr val="FF0000"/>
                </a:solidFill>
                <a:latin typeface="Berlin Sans FB" pitchFamily="34" charset="0"/>
              </a:rPr>
              <a:t>. </a:t>
            </a:r>
            <a:r>
              <a:rPr lang="en-US" sz="2400" i="1" u="sng" dirty="0">
                <a:solidFill>
                  <a:srgbClr val="FF0000"/>
                </a:solidFill>
                <a:latin typeface="Berlin Sans FB" pitchFamily="34" charset="0"/>
              </a:rPr>
              <a:t>We do not begin to find ourselves until we have become willing to lose ourselves in the service of Christ and of our fellows</a:t>
            </a:r>
            <a:r>
              <a:rPr lang="en-US" sz="2400" dirty="0" smtClean="0">
                <a:latin typeface="Berlin Sans FB" pitchFamily="34" charset="0"/>
              </a:rPr>
              <a:t>.”</a:t>
            </a:r>
          </a:p>
          <a:p>
            <a:endParaRPr lang="en-US" dirty="0"/>
          </a:p>
          <a:p>
            <a:r>
              <a:rPr lang="en-US" sz="2000" b="1" dirty="0" smtClean="0">
                <a:latin typeface="Garamond" pitchFamily="18" charset="0"/>
              </a:rPr>
              <a:t>“Basic Christianity”</a:t>
            </a:r>
          </a:p>
          <a:p>
            <a:endParaRPr lang="en-US" dirty="0"/>
          </a:p>
          <a:p>
            <a:endParaRPr lang="en-US" dirty="0" smtClean="0"/>
          </a:p>
          <a:p>
            <a:endParaRPr lang="en-US" dirty="0"/>
          </a:p>
        </p:txBody>
      </p:sp>
    </p:spTree>
    <p:extLst>
      <p:ext uri="{BB962C8B-B14F-4D97-AF65-F5344CB8AC3E}">
        <p14:creationId xmlns:p14="http://schemas.microsoft.com/office/powerpoint/2010/main" val="35358308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474345"/>
            <a:ext cx="4800600" cy="5355312"/>
          </a:xfrm>
          <a:prstGeom prst="rect">
            <a:avLst/>
          </a:prstGeom>
        </p:spPr>
        <p:txBody>
          <a:bodyPr wrap="square">
            <a:spAutoFit/>
          </a:bodyPr>
          <a:lstStyle/>
          <a:p>
            <a:pPr algn="just"/>
            <a:r>
              <a:rPr lang="en-US" sz="2400" dirty="0" smtClean="0"/>
              <a:t>Manasseh </a:t>
            </a:r>
            <a:r>
              <a:rPr lang="en-US" sz="2400" dirty="0"/>
              <a:t>Kwame </a:t>
            </a:r>
            <a:r>
              <a:rPr lang="en-US" sz="2400" dirty="0" err="1"/>
              <a:t>Dakwa</a:t>
            </a:r>
            <a:r>
              <a:rPr lang="en-US" sz="2400" dirty="0"/>
              <a:t> </a:t>
            </a:r>
            <a:r>
              <a:rPr lang="en-US" sz="2400" dirty="0" err="1"/>
              <a:t>Bediako</a:t>
            </a:r>
            <a:r>
              <a:rPr lang="en-US" sz="2400" dirty="0"/>
              <a:t>, late rector of the </a:t>
            </a:r>
            <a:r>
              <a:rPr lang="en-US" sz="2400" dirty="0" err="1"/>
              <a:t>Akrofi-Christaller</a:t>
            </a:r>
            <a:r>
              <a:rPr lang="en-US" sz="2400" dirty="0"/>
              <a:t> Institute for Theology, Mission, and Culture,[1] in </a:t>
            </a:r>
            <a:r>
              <a:rPr lang="en-US" sz="2400" dirty="0" err="1"/>
              <a:t>Akropong</a:t>
            </a:r>
            <a:r>
              <a:rPr lang="en-US" sz="2400" dirty="0"/>
              <a:t>, Ghana, was born on July 7, 1945. He died, following a serious illness, on June 10, 2008. </a:t>
            </a:r>
            <a:r>
              <a:rPr lang="en-US" sz="2400" dirty="0">
                <a:solidFill>
                  <a:srgbClr val="FF0000"/>
                </a:solidFill>
              </a:rPr>
              <a:t>Over many years he pointed others to Africa's proper place in contemporary </a:t>
            </a:r>
            <a:r>
              <a:rPr lang="en-US" sz="2400" dirty="0" smtClean="0">
                <a:solidFill>
                  <a:srgbClr val="FF0000"/>
                </a:solidFill>
              </a:rPr>
              <a:t>worldwide Christian </a:t>
            </a:r>
            <a:r>
              <a:rPr lang="en-US" sz="2400" dirty="0">
                <a:solidFill>
                  <a:srgbClr val="FF0000"/>
                </a:solidFill>
              </a:rPr>
              <a:t>discourse</a:t>
            </a:r>
            <a:r>
              <a:rPr lang="en-US" sz="2400" dirty="0"/>
              <a:t>. </a:t>
            </a:r>
            <a:endParaRPr lang="en-US" dirty="0"/>
          </a:p>
          <a:p>
            <a:r>
              <a:rPr lang="en-US" dirty="0" smtClean="0"/>
              <a:t>                                                      Andrew </a:t>
            </a:r>
            <a:r>
              <a:rPr lang="en-US" dirty="0"/>
              <a:t>F. Walls</a:t>
            </a:r>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499154"/>
            <a:ext cx="2981660" cy="4480560"/>
          </a:xfrm>
          <a:prstGeom prst="rect">
            <a:avLst/>
          </a:prstGeom>
        </p:spPr>
      </p:pic>
    </p:spTree>
    <p:extLst>
      <p:ext uri="{BB962C8B-B14F-4D97-AF65-F5344CB8AC3E}">
        <p14:creationId xmlns:p14="http://schemas.microsoft.com/office/powerpoint/2010/main" val="38313151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85800"/>
            <a:ext cx="5105400" cy="6370975"/>
          </a:xfrm>
          <a:prstGeom prst="rect">
            <a:avLst/>
          </a:prstGeom>
        </p:spPr>
        <p:txBody>
          <a:bodyPr wrap="square">
            <a:spAutoFit/>
          </a:bodyPr>
          <a:lstStyle/>
          <a:p>
            <a:pPr algn="just"/>
            <a:r>
              <a:rPr lang="en-US" sz="2400" dirty="0"/>
              <a:t>He charted new directions for African Christian theology. He labored so that generations of scholars, confident equally of their Christian and their African identity, might be formed in Africa, and to that end he created a new type of institution where devotion to scholarship and understanding of the cultures of Africa would be pursued in a setting of Christian </a:t>
            </a:r>
            <a:r>
              <a:rPr lang="en-US" sz="2400" dirty="0" smtClean="0"/>
              <a:t>worship, discipleship</a:t>
            </a:r>
            <a:r>
              <a:rPr lang="en-US" sz="2400" dirty="0"/>
              <a:t>, and mission. </a:t>
            </a:r>
            <a:endParaRPr lang="en-US" sz="2400" dirty="0" smtClean="0"/>
          </a:p>
          <a:p>
            <a:pPr algn="just"/>
            <a:endParaRPr lang="en-US" sz="2400" dirty="0"/>
          </a:p>
          <a:p>
            <a:pPr algn="just"/>
            <a:r>
              <a:rPr lang="en-US" sz="2400" dirty="0" smtClean="0"/>
              <a:t>                         </a:t>
            </a:r>
            <a:r>
              <a:rPr lang="en-US" sz="2000" dirty="0" smtClean="0"/>
              <a:t>Andrew </a:t>
            </a:r>
            <a:r>
              <a:rPr lang="en-US" sz="2000" dirty="0"/>
              <a:t>F. Walls</a:t>
            </a:r>
          </a:p>
          <a:p>
            <a:pPr algn="just"/>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914400"/>
            <a:ext cx="2568250" cy="3931920"/>
          </a:xfrm>
          <a:prstGeom prst="rect">
            <a:avLst/>
          </a:prstGeom>
        </p:spPr>
      </p:pic>
    </p:spTree>
    <p:extLst>
      <p:ext uri="{BB962C8B-B14F-4D97-AF65-F5344CB8AC3E}">
        <p14:creationId xmlns:p14="http://schemas.microsoft.com/office/powerpoint/2010/main" val="6447967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85800"/>
            <a:ext cx="8229600" cy="6647974"/>
          </a:xfrm>
          <a:prstGeom prst="rect">
            <a:avLst/>
          </a:prstGeom>
        </p:spPr>
        <p:txBody>
          <a:bodyPr wrap="square">
            <a:spAutoFit/>
          </a:bodyPr>
          <a:lstStyle/>
          <a:p>
            <a:pPr algn="just"/>
            <a:r>
              <a:rPr lang="en-US" sz="2400" dirty="0"/>
              <a:t>But his immediate call was to Ghana and to the </a:t>
            </a:r>
            <a:r>
              <a:rPr lang="en-US" sz="2400" b="1" dirty="0">
                <a:solidFill>
                  <a:srgbClr val="FF0000"/>
                </a:solidFill>
              </a:rPr>
              <a:t>pastorate of the Ridge Church in Accra</a:t>
            </a:r>
            <a:r>
              <a:rPr lang="en-US" sz="2400" dirty="0"/>
              <a:t>. In colonial times Ridge Church had been the church of the expatriate officials; by this time it had a burgeoning and very diverse congregation, where Anglicans, Methodists, and Presbyterians in rotation provided the resident pastor. </a:t>
            </a:r>
            <a:r>
              <a:rPr lang="en-US" sz="2400" b="1" dirty="0">
                <a:solidFill>
                  <a:srgbClr val="FF0000"/>
                </a:solidFill>
              </a:rPr>
              <a:t>The three years (1984-87) </a:t>
            </a:r>
            <a:r>
              <a:rPr lang="en-US" sz="2400" dirty="0"/>
              <a:t>that Kwame spent there were formative for him in what they revealed of the concerns, aspirations, and anxieties of African Christians, and in later years he was never less of a pastor for being a scholar and academic. Indeed, even before he left Aberdeen he had a clear vision of what his ongoing work was to be, and </a:t>
            </a:r>
            <a:r>
              <a:rPr lang="en-US" sz="2400" b="1" u="sng" dirty="0">
                <a:solidFill>
                  <a:srgbClr val="FF0000"/>
                </a:solidFill>
              </a:rPr>
              <a:t>pastoral concerns were at its heart.</a:t>
            </a:r>
            <a:r>
              <a:rPr lang="en-US" b="1" u="sng" dirty="0">
                <a:solidFill>
                  <a:srgbClr val="FF0000"/>
                </a:solidFill>
              </a:rPr>
              <a:t> </a:t>
            </a:r>
            <a:endParaRPr lang="en-US" b="1" u="sng" dirty="0" smtClean="0">
              <a:solidFill>
                <a:srgbClr val="FF0000"/>
              </a:solidFill>
            </a:endParaRPr>
          </a:p>
          <a:p>
            <a:endParaRPr lang="en-US" b="1" u="sng" dirty="0">
              <a:solidFill>
                <a:srgbClr val="FF0000"/>
              </a:solidFill>
            </a:endParaRPr>
          </a:p>
          <a:p>
            <a:r>
              <a:rPr lang="en-US" dirty="0" smtClean="0"/>
              <a:t>                                                                          Andrew </a:t>
            </a:r>
            <a:r>
              <a:rPr lang="en-US" dirty="0"/>
              <a:t>F. Walls</a:t>
            </a:r>
          </a:p>
          <a:p>
            <a:endParaRPr lang="en-US" dirty="0" smtClean="0"/>
          </a:p>
          <a:p>
            <a:r>
              <a:rPr lang="en-US" dirty="0"/>
              <a:t/>
            </a:r>
            <a:br>
              <a:rPr lang="en-US" dirty="0"/>
            </a:br>
            <a:endParaRPr lang="en-US" dirty="0"/>
          </a:p>
        </p:txBody>
      </p:sp>
    </p:spTree>
    <p:extLst>
      <p:ext uri="{BB962C8B-B14F-4D97-AF65-F5344CB8AC3E}">
        <p14:creationId xmlns:p14="http://schemas.microsoft.com/office/powerpoint/2010/main" val="31810287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solidFill>
                  <a:schemeClr val="tx1"/>
                </a:solidFill>
              </a:rPr>
              <a:t>The </a:t>
            </a:r>
            <a:r>
              <a:rPr lang="en-US" sz="3600" dirty="0">
                <a:solidFill>
                  <a:schemeClr val="tx1"/>
                </a:solidFill>
              </a:rPr>
              <a:t>L</a:t>
            </a:r>
            <a:r>
              <a:rPr lang="en-US" sz="3600" dirty="0" smtClean="0">
                <a:solidFill>
                  <a:schemeClr val="tx1"/>
                </a:solidFill>
              </a:rPr>
              <a:t>egacy of Kwame </a:t>
            </a:r>
            <a:r>
              <a:rPr lang="en-US" sz="3600" dirty="0" err="1">
                <a:solidFill>
                  <a:schemeClr val="tx1"/>
                </a:solidFill>
              </a:rPr>
              <a:t>B</a:t>
            </a:r>
            <a:r>
              <a:rPr lang="en-US" sz="3600" dirty="0" err="1" smtClean="0">
                <a:solidFill>
                  <a:schemeClr val="tx1"/>
                </a:solidFill>
              </a:rPr>
              <a:t>ediako</a:t>
            </a:r>
            <a:endParaRPr lang="en-US" sz="3600" dirty="0">
              <a:solidFill>
                <a:schemeClr val="tx1"/>
              </a:solidFill>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6309" r="16995"/>
          <a:stretch/>
        </p:blipFill>
        <p:spPr>
          <a:xfrm>
            <a:off x="5410200" y="1525772"/>
            <a:ext cx="2500458" cy="37490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1" y="1524000"/>
            <a:ext cx="2448796" cy="37490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5715000"/>
            <a:ext cx="3752850" cy="828675"/>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21457" t="13643" r="28682"/>
          <a:stretch/>
        </p:blipFill>
        <p:spPr>
          <a:xfrm>
            <a:off x="3124200" y="1538177"/>
            <a:ext cx="2111827" cy="3657600"/>
          </a:xfrm>
          <a:prstGeom prst="rect">
            <a:avLst/>
          </a:prstGeom>
        </p:spPr>
      </p:pic>
    </p:spTree>
    <p:extLst>
      <p:ext uri="{BB962C8B-B14F-4D97-AF65-F5344CB8AC3E}">
        <p14:creationId xmlns:p14="http://schemas.microsoft.com/office/powerpoint/2010/main" val="3188747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838200"/>
            <a:ext cx="4419600" cy="4832092"/>
          </a:xfrm>
          <a:prstGeom prst="rect">
            <a:avLst/>
          </a:prstGeom>
        </p:spPr>
        <p:txBody>
          <a:bodyPr wrap="square">
            <a:spAutoFit/>
          </a:bodyPr>
          <a:lstStyle/>
          <a:p>
            <a:pPr algn="just"/>
            <a:r>
              <a:rPr lang="en-US" sz="2800" b="1" u="sng" dirty="0">
                <a:latin typeface="Garamond" pitchFamily="18" charset="0"/>
              </a:rPr>
              <a:t>Kwame </a:t>
            </a:r>
            <a:r>
              <a:rPr lang="en-US" sz="2800" b="1" u="sng" dirty="0" err="1" smtClean="0">
                <a:latin typeface="Garamond" pitchFamily="18" charset="0"/>
              </a:rPr>
              <a:t>Bediako</a:t>
            </a:r>
            <a:r>
              <a:rPr lang="en-US" sz="2800" b="1" dirty="0">
                <a:latin typeface="Garamond" pitchFamily="18" charset="0"/>
              </a:rPr>
              <a:t> </a:t>
            </a:r>
            <a:r>
              <a:rPr lang="en-US" sz="2800" dirty="0" smtClean="0">
                <a:latin typeface="Garamond" pitchFamily="18" charset="0"/>
              </a:rPr>
              <a:t>taught </a:t>
            </a:r>
            <a:r>
              <a:rPr lang="en-US" sz="2800" dirty="0">
                <a:latin typeface="Garamond" pitchFamily="18" charset="0"/>
              </a:rPr>
              <a:t>us that as the center of gravity of Global Christianity </a:t>
            </a:r>
            <a:r>
              <a:rPr lang="en-US" sz="2800" dirty="0" smtClean="0">
                <a:latin typeface="Garamond" pitchFamily="18" charset="0"/>
              </a:rPr>
              <a:t>has </a:t>
            </a:r>
            <a:r>
              <a:rPr lang="en-US" sz="2800" dirty="0">
                <a:latin typeface="Garamond" pitchFamily="18" charset="0"/>
              </a:rPr>
              <a:t>shifted from the Global North to the Global South, Christians in Africa and throughout  the </a:t>
            </a:r>
            <a:r>
              <a:rPr lang="en-US" sz="2800" dirty="0" smtClean="0">
                <a:latin typeface="Garamond" pitchFamily="18" charset="0"/>
              </a:rPr>
              <a:t>Global South </a:t>
            </a:r>
            <a:r>
              <a:rPr lang="en-US" sz="2800" dirty="0">
                <a:latin typeface="Garamond" pitchFamily="18" charset="0"/>
              </a:rPr>
              <a:t>must appropriate the Gospel of Christ within their own culture as a demonstration of God’s marvelous grace</a:t>
            </a:r>
            <a:r>
              <a:rPr lang="en-US" sz="2400" dirty="0">
                <a:latin typeface="Garamond" pitchFamily="18" charset="0"/>
              </a:rPr>
              <a:t>.</a:t>
            </a:r>
          </a:p>
        </p:txBody>
      </p:sp>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4502" y="852375"/>
            <a:ext cx="3365500" cy="4525963"/>
          </a:xfrm>
          <a:prstGeom prst="rect">
            <a:avLst/>
          </a:prstGeom>
        </p:spPr>
      </p:pic>
    </p:spTree>
    <p:extLst>
      <p:ext uri="{BB962C8B-B14F-4D97-AF65-F5344CB8AC3E}">
        <p14:creationId xmlns:p14="http://schemas.microsoft.com/office/powerpoint/2010/main" val="38594426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lvl="0" indent="0" algn="ctr">
              <a:buNone/>
            </a:pPr>
            <a:r>
              <a:rPr lang="en-US" dirty="0" smtClean="0"/>
              <a:t>2. </a:t>
            </a:r>
            <a:r>
              <a:rPr lang="en-US" b="1" u="sng" dirty="0" smtClean="0">
                <a:latin typeface="Copperplate Gothic Light" pitchFamily="34" charset="0"/>
              </a:rPr>
              <a:t>The Importance of Biblical  Humility </a:t>
            </a:r>
            <a:r>
              <a:rPr lang="en-US" dirty="0" smtClean="0">
                <a:latin typeface="Copperplate Gothic Light" pitchFamily="34" charset="0"/>
              </a:rPr>
              <a:t> </a:t>
            </a:r>
            <a:r>
              <a:rPr lang="en-US" sz="2000" i="1" dirty="0"/>
              <a:t>Pride, Arrogance, competitiveness, simplicity of lifestyle</a:t>
            </a:r>
            <a:endParaRPr lang="en-US" sz="2000" dirty="0"/>
          </a:p>
          <a:p>
            <a:endParaRPr lang="en-US" dirty="0" smtClean="0"/>
          </a:p>
          <a:p>
            <a:endParaRPr lang="en-US" dirty="0"/>
          </a:p>
        </p:txBody>
      </p:sp>
      <p:sp>
        <p:nvSpPr>
          <p:cNvPr id="3" name="Title 2"/>
          <p:cNvSpPr>
            <a:spLocks noGrp="1"/>
          </p:cNvSpPr>
          <p:nvPr>
            <p:ph type="title"/>
          </p:nvPr>
        </p:nvSpPr>
        <p:spPr/>
        <p:txBody>
          <a:bodyPr/>
          <a:lstStyle/>
          <a:p>
            <a:pPr algn="ctr"/>
            <a:r>
              <a:rPr lang="en-US" dirty="0" smtClean="0"/>
              <a:t>Second Legacy</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2362200"/>
            <a:ext cx="2521684" cy="4023360"/>
          </a:xfrm>
          <a:prstGeom prst="rect">
            <a:avLst/>
          </a:prstGeom>
        </p:spPr>
      </p:pic>
    </p:spTree>
    <p:extLst>
      <p:ext uri="{BB962C8B-B14F-4D97-AF65-F5344CB8AC3E}">
        <p14:creationId xmlns:p14="http://schemas.microsoft.com/office/powerpoint/2010/main" val="4989663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799" y="3276600"/>
            <a:ext cx="2245269" cy="338328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200" y="838200"/>
            <a:ext cx="2255520" cy="3383280"/>
          </a:xfrm>
          <a:prstGeom prst="rect">
            <a:avLst/>
          </a:prstGeom>
        </p:spPr>
      </p:pic>
      <p:sp>
        <p:nvSpPr>
          <p:cNvPr id="5" name="Rectangle 4"/>
          <p:cNvSpPr/>
          <p:nvPr/>
        </p:nvSpPr>
        <p:spPr>
          <a:xfrm>
            <a:off x="609600" y="838200"/>
            <a:ext cx="2895600" cy="5016758"/>
          </a:xfrm>
          <a:prstGeom prst="rect">
            <a:avLst/>
          </a:prstGeom>
        </p:spPr>
        <p:txBody>
          <a:bodyPr wrap="square">
            <a:spAutoFit/>
          </a:bodyPr>
          <a:lstStyle/>
          <a:p>
            <a:r>
              <a:rPr lang="en-US" sz="2000" dirty="0"/>
              <a:t> </a:t>
            </a:r>
            <a:r>
              <a:rPr lang="en-US" sz="2000" dirty="0" smtClean="0"/>
              <a:t>I </a:t>
            </a:r>
            <a:r>
              <a:rPr lang="en-US" sz="2000" dirty="0"/>
              <a:t>do not know what </a:t>
            </a:r>
            <a:r>
              <a:rPr lang="en-US" sz="2000" i="1" dirty="0">
                <a:solidFill>
                  <a:srgbClr val="FF0000"/>
                </a:solidFill>
              </a:rPr>
              <a:t>“thorn in the flesh”</a:t>
            </a:r>
            <a:r>
              <a:rPr lang="en-US" sz="2000" dirty="0">
                <a:solidFill>
                  <a:srgbClr val="FF0000"/>
                </a:solidFill>
              </a:rPr>
              <a:t> </a:t>
            </a:r>
            <a:r>
              <a:rPr lang="en-US" sz="2000" dirty="0"/>
              <a:t>John Stott and Kwame </a:t>
            </a:r>
            <a:r>
              <a:rPr lang="en-US" sz="2000" dirty="0" err="1"/>
              <a:t>Bediako</a:t>
            </a:r>
            <a:r>
              <a:rPr lang="en-US" sz="2000" dirty="0"/>
              <a:t> had in their life. But I do know that in their life and ministry they encountered conflict, tension, and stress in a variety of ways. </a:t>
            </a:r>
            <a:endParaRPr lang="en-US" sz="2000" dirty="0" smtClean="0"/>
          </a:p>
          <a:p>
            <a:endParaRPr lang="en-US" sz="2000" dirty="0"/>
          </a:p>
          <a:p>
            <a:r>
              <a:rPr lang="en-US" sz="2000" dirty="0" smtClean="0"/>
              <a:t>They </a:t>
            </a:r>
            <a:r>
              <a:rPr lang="en-US" sz="2000" dirty="0"/>
              <a:t>worked through these </a:t>
            </a:r>
            <a:r>
              <a:rPr lang="en-US" sz="2000" dirty="0" smtClean="0"/>
              <a:t>situations with </a:t>
            </a:r>
            <a:r>
              <a:rPr lang="en-US" sz="2000" dirty="0"/>
              <a:t>reliance on God’s powerful  and amazing Grace.</a:t>
            </a:r>
          </a:p>
        </p:txBody>
      </p:sp>
    </p:spTree>
    <p:extLst>
      <p:ext uri="{BB962C8B-B14F-4D97-AF65-F5344CB8AC3E}">
        <p14:creationId xmlns:p14="http://schemas.microsoft.com/office/powerpoint/2010/main" val="1945841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312" b="16872"/>
          <a:stretch/>
        </p:blipFill>
        <p:spPr>
          <a:xfrm>
            <a:off x="574679" y="3398570"/>
            <a:ext cx="1568548" cy="164592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6029" y="3308572"/>
            <a:ext cx="1274817" cy="173736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5764" r="16802" b="17000"/>
          <a:stretch/>
        </p:blipFill>
        <p:spPr>
          <a:xfrm>
            <a:off x="2199444" y="3398570"/>
            <a:ext cx="1246063" cy="1645920"/>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t="3013" b="15482"/>
          <a:stretch/>
        </p:blipFill>
        <p:spPr>
          <a:xfrm>
            <a:off x="3501259" y="3398570"/>
            <a:ext cx="1340400" cy="1645920"/>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21168" t="4931" r="37991" b="5039"/>
          <a:stretch/>
        </p:blipFill>
        <p:spPr>
          <a:xfrm>
            <a:off x="6480768" y="1608426"/>
            <a:ext cx="1050840" cy="1737360"/>
          </a:xfrm>
          <a:prstGeom prst="rect">
            <a:avLst/>
          </a:prstGeom>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b="12726"/>
          <a:stretch/>
        </p:blipFill>
        <p:spPr>
          <a:xfrm>
            <a:off x="788329" y="1768292"/>
            <a:ext cx="1305275" cy="1554480"/>
          </a:xfrm>
          <a:prstGeom prst="rect">
            <a:avLst/>
          </a:prstGeom>
        </p:spPr>
      </p:pic>
      <p:pic>
        <p:nvPicPr>
          <p:cNvPr id="10" name="Picture 9"/>
          <p:cNvPicPr>
            <a:picLocks noChangeAspect="1"/>
          </p:cNvPicPr>
          <p:nvPr/>
        </p:nvPicPr>
        <p:blipFill rotWithShape="1">
          <a:blip r:embed="rId8">
            <a:extLst>
              <a:ext uri="{28A0092B-C50C-407E-A947-70E740481C1C}">
                <a14:useLocalDpi xmlns:a14="http://schemas.microsoft.com/office/drawing/2010/main" val="0"/>
              </a:ext>
            </a:extLst>
          </a:blip>
          <a:srcRect l="42500" t="-11391" r="10696" b="12104"/>
          <a:stretch/>
        </p:blipFill>
        <p:spPr>
          <a:xfrm>
            <a:off x="3436720" y="1539766"/>
            <a:ext cx="1469479" cy="1828800"/>
          </a:xfrm>
          <a:prstGeom prst="rect">
            <a:avLst/>
          </a:prstGeom>
        </p:spPr>
      </p:pic>
      <p:pic>
        <p:nvPicPr>
          <p:cNvPr id="11" name="Picture 10"/>
          <p:cNvPicPr>
            <a:picLocks noChangeAspect="1"/>
          </p:cNvPicPr>
          <p:nvPr/>
        </p:nvPicPr>
        <p:blipFill rotWithShape="1">
          <a:blip r:embed="rId9" cstate="print">
            <a:extLst>
              <a:ext uri="{28A0092B-C50C-407E-A947-70E740481C1C}">
                <a14:useLocalDpi xmlns:a14="http://schemas.microsoft.com/office/drawing/2010/main" val="0"/>
              </a:ext>
            </a:extLst>
          </a:blip>
          <a:srcRect l="5846" t="12120" r="1" b="14743"/>
          <a:stretch/>
        </p:blipFill>
        <p:spPr>
          <a:xfrm>
            <a:off x="6196029" y="5146563"/>
            <a:ext cx="2453720" cy="1645920"/>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48543" y="1768292"/>
            <a:ext cx="1164359" cy="1554480"/>
          </a:xfrm>
          <a:prstGeom prst="rect">
            <a:avLst/>
          </a:prstGeom>
        </p:spPr>
      </p:pic>
      <p:pic>
        <p:nvPicPr>
          <p:cNvPr id="16" name="Picture 15"/>
          <p:cNvPicPr>
            <a:picLocks noChangeAspect="1"/>
          </p:cNvPicPr>
          <p:nvPr/>
        </p:nvPicPr>
        <p:blipFill rotWithShape="1">
          <a:blip r:embed="rId11">
            <a:extLst>
              <a:ext uri="{28A0092B-C50C-407E-A947-70E740481C1C}">
                <a14:useLocalDpi xmlns:a14="http://schemas.microsoft.com/office/drawing/2010/main" val="0"/>
              </a:ext>
            </a:extLst>
          </a:blip>
          <a:srcRect l="27278" t="161" r="45488" b="43480"/>
          <a:stretch/>
        </p:blipFill>
        <p:spPr>
          <a:xfrm>
            <a:off x="5016011" y="3398570"/>
            <a:ext cx="1180018" cy="1645920"/>
          </a:xfrm>
          <a:prstGeom prst="rect">
            <a:avLst/>
          </a:prstGeom>
        </p:spPr>
      </p:pic>
      <p:sp>
        <p:nvSpPr>
          <p:cNvPr id="20" name="Title 19"/>
          <p:cNvSpPr>
            <a:spLocks noGrp="1"/>
          </p:cNvSpPr>
          <p:nvPr>
            <p:ph type="title" idx="4294967295"/>
          </p:nvPr>
        </p:nvSpPr>
        <p:spPr>
          <a:xfrm>
            <a:off x="0" y="274638"/>
            <a:ext cx="8229600" cy="1143000"/>
          </a:xfrm>
        </p:spPr>
        <p:txBody>
          <a:bodyPr>
            <a:noAutofit/>
          </a:bodyPr>
          <a:lstStyle/>
          <a:p>
            <a:pPr algn="ctr"/>
            <a:r>
              <a:rPr lang="en-US" sz="2400" dirty="0" smtClean="0">
                <a:latin typeface="Cooper Black" pitchFamily="18" charset="0"/>
              </a:rPr>
              <a:t>INTERNATIONAL FELLOWSHIP FOR MISSION AS TRANSFORMATION (INFEMIT)</a:t>
            </a:r>
            <a:br>
              <a:rPr lang="en-US" sz="2400" dirty="0" smtClean="0">
                <a:latin typeface="Cooper Black" pitchFamily="18" charset="0"/>
              </a:rPr>
            </a:br>
            <a:r>
              <a:rPr lang="en-US" sz="2400" dirty="0" smtClean="0">
                <a:latin typeface="Cooper Black" pitchFamily="18" charset="0"/>
              </a:rPr>
              <a:t>NETWORKING TEAM</a:t>
            </a:r>
            <a:endParaRPr lang="en-US" sz="2400" dirty="0">
              <a:latin typeface="Cooper Black" pitchFamily="18" charset="0"/>
            </a:endParaRPr>
          </a:p>
        </p:txBody>
      </p:sp>
      <p:pic>
        <p:nvPicPr>
          <p:cNvPr id="24" name="Picture 23"/>
          <p:cNvPicPr>
            <a:picLocks noChangeAspect="1"/>
          </p:cNvPicPr>
          <p:nvPr/>
        </p:nvPicPr>
        <p:blipFill rotWithShape="1">
          <a:blip r:embed="rId12" cstate="print">
            <a:extLst>
              <a:ext uri="{28A0092B-C50C-407E-A947-70E740481C1C}">
                <a14:useLocalDpi xmlns:a14="http://schemas.microsoft.com/office/drawing/2010/main" val="0"/>
              </a:ext>
            </a:extLst>
          </a:blip>
          <a:srcRect l="24549" t="10099" r="22839" b="40889"/>
          <a:stretch/>
        </p:blipFill>
        <p:spPr>
          <a:xfrm flipH="1">
            <a:off x="4611050" y="5246913"/>
            <a:ext cx="1157677" cy="1463040"/>
          </a:xfrm>
          <a:prstGeom prst="rect">
            <a:avLst/>
          </a:prstGeom>
        </p:spPr>
      </p:pic>
      <p:pic>
        <p:nvPicPr>
          <p:cNvPr id="26" name="Picture 25"/>
          <p:cNvPicPr>
            <a:picLocks noChangeAspect="1"/>
          </p:cNvPicPr>
          <p:nvPr/>
        </p:nvPicPr>
        <p:blipFill rotWithShape="1">
          <a:blip r:embed="rId13">
            <a:extLst>
              <a:ext uri="{28A0092B-C50C-407E-A947-70E740481C1C}">
                <a14:useLocalDpi xmlns:a14="http://schemas.microsoft.com/office/drawing/2010/main" val="0"/>
              </a:ext>
            </a:extLst>
          </a:blip>
          <a:srcRect b="7056"/>
          <a:stretch/>
        </p:blipFill>
        <p:spPr>
          <a:xfrm>
            <a:off x="5011136" y="1734976"/>
            <a:ext cx="1373968" cy="1645920"/>
          </a:xfrm>
          <a:prstGeom prst="rect">
            <a:avLst/>
          </a:prstGeom>
        </p:spPr>
      </p:pic>
    </p:spTree>
    <p:extLst>
      <p:ext uri="{BB962C8B-B14F-4D97-AF65-F5344CB8AC3E}">
        <p14:creationId xmlns:p14="http://schemas.microsoft.com/office/powerpoint/2010/main" val="27353877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914401"/>
            <a:ext cx="5638800" cy="5262979"/>
          </a:xfrm>
          <a:prstGeom prst="rect">
            <a:avLst/>
          </a:prstGeom>
        </p:spPr>
        <p:txBody>
          <a:bodyPr wrap="square">
            <a:spAutoFit/>
          </a:bodyPr>
          <a:lstStyle/>
          <a:p>
            <a:pPr lvl="0" algn="just" hangingPunct="0"/>
            <a:r>
              <a:rPr lang="en-US" sz="2800" dirty="0" smtClean="0"/>
              <a:t>“The </a:t>
            </a:r>
            <a:r>
              <a:rPr lang="en-US" sz="2800" dirty="0"/>
              <a:t>very first thing which needs to be said about Christian ministers of all kinds is that they are </a:t>
            </a:r>
            <a:r>
              <a:rPr lang="en-US" sz="2800" dirty="0">
                <a:solidFill>
                  <a:srgbClr val="FF0000"/>
                </a:solidFill>
              </a:rPr>
              <a:t>"under" </a:t>
            </a:r>
            <a:r>
              <a:rPr lang="en-US" sz="2800" dirty="0"/>
              <a:t>people as their servants rather than </a:t>
            </a:r>
            <a:r>
              <a:rPr lang="en-US" sz="2800" dirty="0">
                <a:solidFill>
                  <a:srgbClr val="FF0000"/>
                </a:solidFill>
              </a:rPr>
              <a:t>"over" </a:t>
            </a:r>
            <a:r>
              <a:rPr lang="en-US" sz="2800" dirty="0"/>
              <a:t>them (as their leaders, let alone their lords). Jesus made this absolutely plain. </a:t>
            </a:r>
            <a:r>
              <a:rPr lang="en-US" sz="2800" u="sng" dirty="0">
                <a:solidFill>
                  <a:srgbClr val="FF0000"/>
                </a:solidFill>
              </a:rPr>
              <a:t>The chief characteristic of Christian leaders, he insisted, is humility not authority, and gentleness not </a:t>
            </a:r>
            <a:r>
              <a:rPr lang="en-US" sz="2800" u="sng" dirty="0" smtClean="0">
                <a:solidFill>
                  <a:srgbClr val="FF0000"/>
                </a:solidFill>
              </a:rPr>
              <a:t>power</a:t>
            </a:r>
            <a:r>
              <a:rPr lang="en-US" sz="2800" dirty="0" smtClean="0">
                <a:solidFill>
                  <a:srgbClr val="FF0000"/>
                </a:solidFill>
              </a:rPr>
              <a:t>”.</a:t>
            </a:r>
            <a:endParaRPr lang="en-US" sz="2800" u="sng" dirty="0">
              <a:solidFill>
                <a:srgbClr val="FF0000"/>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0250" r="39250" b="20626"/>
          <a:stretch/>
        </p:blipFill>
        <p:spPr>
          <a:xfrm>
            <a:off x="6553200" y="845221"/>
            <a:ext cx="1853016" cy="3108960"/>
          </a:xfrm>
          <a:prstGeom prst="rect">
            <a:avLst/>
          </a:prstGeom>
        </p:spPr>
      </p:pic>
    </p:spTree>
    <p:extLst>
      <p:ext uri="{BB962C8B-B14F-4D97-AF65-F5344CB8AC3E}">
        <p14:creationId xmlns:p14="http://schemas.microsoft.com/office/powerpoint/2010/main" val="34540869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295400"/>
            <a:ext cx="3962400" cy="3170099"/>
          </a:xfrm>
          <a:prstGeom prst="rect">
            <a:avLst/>
          </a:prstGeom>
        </p:spPr>
        <p:txBody>
          <a:bodyPr wrap="square">
            <a:spAutoFit/>
          </a:bodyPr>
          <a:lstStyle/>
          <a:p>
            <a:r>
              <a:rPr lang="en-US" sz="4000" dirty="0">
                <a:latin typeface="Berlin Sans FB" pitchFamily="34" charset="0"/>
              </a:rPr>
              <a:t>John Stott played a key role in the framing of the historic Lausanne Covenant, 1974</a:t>
            </a:r>
          </a:p>
        </p:txBody>
      </p:sp>
      <p:pic>
        <p:nvPicPr>
          <p:cNvPr id="3"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14697" r="13860"/>
          <a:stretch/>
        </p:blipFill>
        <p:spPr>
          <a:xfrm>
            <a:off x="5255734" y="1300716"/>
            <a:ext cx="3200988" cy="4480560"/>
          </a:xfrm>
          <a:prstGeom prst="rect">
            <a:avLst/>
          </a:prstGeom>
        </p:spPr>
      </p:pic>
    </p:spTree>
    <p:extLst>
      <p:ext uri="{BB962C8B-B14F-4D97-AF65-F5344CB8AC3E}">
        <p14:creationId xmlns:p14="http://schemas.microsoft.com/office/powerpoint/2010/main" val="37173888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effectLst/>
                <a:latin typeface="Cooper Black" pitchFamily="18" charset="0"/>
              </a:rPr>
              <a:t>Evangelism and Mission: The  Central Task of the Church</a:t>
            </a:r>
            <a:endParaRPr lang="en-US" sz="3200" dirty="0">
              <a:effectLst/>
              <a:latin typeface="Cooper Black" pitchFamily="18" charset="0"/>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8000" r="17256"/>
          <a:stretch/>
        </p:blipFill>
        <p:spPr>
          <a:xfrm>
            <a:off x="3505200" y="1676400"/>
            <a:ext cx="2960097" cy="4572000"/>
          </a:xfrm>
          <a:prstGeom prst="rect">
            <a:avLst/>
          </a:prstGeom>
        </p:spPr>
      </p:pic>
    </p:spTree>
    <p:extLst>
      <p:ext uri="{BB962C8B-B14F-4D97-AF65-F5344CB8AC3E}">
        <p14:creationId xmlns:p14="http://schemas.microsoft.com/office/powerpoint/2010/main" val="3857411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000" dirty="0">
                <a:solidFill>
                  <a:schemeClr val="tx1"/>
                </a:solidFill>
                <a:effectLst/>
              </a:rPr>
              <a:t>In humility, he acknowledged the understanding of Christian Mission from the Global South as what we now call, </a:t>
            </a:r>
            <a:r>
              <a:rPr lang="en-US" sz="2000" dirty="0">
                <a:solidFill>
                  <a:srgbClr val="FF0000"/>
                </a:solidFill>
                <a:effectLst/>
              </a:rPr>
              <a:t>Integral Mission</a:t>
            </a:r>
            <a:r>
              <a:rPr lang="en-US" sz="2000" dirty="0" smtClean="0">
                <a:solidFill>
                  <a:schemeClr val="tx1"/>
                </a:solidFill>
                <a:effectLst/>
              </a:rPr>
              <a:t>. Article 5 of the covenant says:</a:t>
            </a:r>
            <a:r>
              <a:rPr lang="en-US" sz="2000" dirty="0">
                <a:effectLst/>
              </a:rPr>
              <a:t/>
            </a:r>
            <a:br>
              <a:rPr lang="en-US" sz="2000" dirty="0">
                <a:effectLst/>
              </a:rPr>
            </a:br>
            <a:endParaRPr lang="en-US" sz="2000" dirty="0"/>
          </a:p>
        </p:txBody>
      </p:sp>
      <p:sp>
        <p:nvSpPr>
          <p:cNvPr id="3" name="Content Placeholder 2"/>
          <p:cNvSpPr>
            <a:spLocks noGrp="1"/>
          </p:cNvSpPr>
          <p:nvPr>
            <p:ph idx="1"/>
          </p:nvPr>
        </p:nvSpPr>
        <p:spPr/>
        <p:txBody>
          <a:bodyPr>
            <a:noAutofit/>
          </a:bodyPr>
          <a:lstStyle/>
          <a:p>
            <a:pPr marL="109728" indent="0">
              <a:buNone/>
            </a:pPr>
            <a:r>
              <a:rPr lang="en-US" sz="2400" b="1" dirty="0">
                <a:latin typeface="Berlin Sans FB" pitchFamily="34" charset="0"/>
              </a:rPr>
              <a:t>5. CHRISTIAN SOCIAL RESPONSIBILITY</a:t>
            </a:r>
            <a:r>
              <a:rPr lang="en-US" sz="2400" dirty="0">
                <a:latin typeface="Berlin Sans FB" pitchFamily="34" charset="0"/>
              </a:rPr>
              <a:t> </a:t>
            </a:r>
            <a:br>
              <a:rPr lang="en-US" sz="2400" dirty="0">
                <a:latin typeface="Berlin Sans FB" pitchFamily="34" charset="0"/>
              </a:rPr>
            </a:br>
            <a:r>
              <a:rPr lang="en-US" sz="2400" dirty="0">
                <a:latin typeface="Berlin Sans FB" pitchFamily="34" charset="0"/>
              </a:rPr>
              <a:t>We affirm that God is both the Creator and the Judge of all men. We therefore should share his concern for justice and reconciliation throughout human society and for the liberation of men and women from every kind of oppression. Because men and women are made in the image of God, every person, regardless of race, religion, </a:t>
            </a:r>
            <a:r>
              <a:rPr lang="en-US" sz="2400" dirty="0" err="1">
                <a:latin typeface="Berlin Sans FB" pitchFamily="34" charset="0"/>
              </a:rPr>
              <a:t>colour</a:t>
            </a:r>
            <a:r>
              <a:rPr lang="en-US" sz="2400" dirty="0">
                <a:latin typeface="Berlin Sans FB" pitchFamily="34" charset="0"/>
              </a:rPr>
              <a:t>, culture, class, sex or age, has an intrinsic dignity because of which he or she should be respected and served, not exploited. Here too we express penitence both for our neglect and for having sometimes regarded evangelism and social concern as mutually exclusive.</a:t>
            </a:r>
          </a:p>
        </p:txBody>
      </p:sp>
    </p:spTree>
    <p:extLst>
      <p:ext uri="{BB962C8B-B14F-4D97-AF65-F5344CB8AC3E}">
        <p14:creationId xmlns:p14="http://schemas.microsoft.com/office/powerpoint/2010/main" val="40345194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143000"/>
            <a:ext cx="3810000" cy="3539430"/>
          </a:xfrm>
          <a:prstGeom prst="rect">
            <a:avLst/>
          </a:prstGeom>
        </p:spPr>
        <p:txBody>
          <a:bodyPr wrap="square">
            <a:spAutoFit/>
          </a:bodyPr>
          <a:lstStyle/>
          <a:p>
            <a:r>
              <a:rPr lang="en-US" sz="3200" dirty="0">
                <a:latin typeface="Berlin Sans FB" pitchFamily="34" charset="0"/>
              </a:rPr>
              <a:t>The philosophy of </a:t>
            </a:r>
            <a:r>
              <a:rPr lang="en-US" sz="3200" b="1" dirty="0">
                <a:latin typeface="Berlin Sans FB" pitchFamily="34" charset="0"/>
              </a:rPr>
              <a:t>INTEGRAL MISSION</a:t>
            </a:r>
            <a:r>
              <a:rPr lang="en-US" sz="3200" dirty="0">
                <a:latin typeface="Berlin Sans FB" pitchFamily="34" charset="0"/>
              </a:rPr>
              <a:t> </a:t>
            </a:r>
            <a:r>
              <a:rPr lang="en-US" sz="3200" dirty="0" smtClean="0">
                <a:latin typeface="Berlin Sans FB" pitchFamily="34" charset="0"/>
              </a:rPr>
              <a:t>and</a:t>
            </a:r>
          </a:p>
          <a:p>
            <a:r>
              <a:rPr lang="en-US" sz="2800" b="1" dirty="0" smtClean="0">
                <a:latin typeface="Berlin Sans FB" pitchFamily="34" charset="0"/>
              </a:rPr>
              <a:t>MISSION </a:t>
            </a:r>
            <a:r>
              <a:rPr lang="en-US" sz="2800" b="1" dirty="0">
                <a:latin typeface="Berlin Sans FB" pitchFamily="34" charset="0"/>
              </a:rPr>
              <a:t>as TRANSFORMATION</a:t>
            </a:r>
            <a:r>
              <a:rPr lang="en-US" sz="2800" dirty="0">
                <a:latin typeface="Berlin Sans FB" pitchFamily="34" charset="0"/>
              </a:rPr>
              <a:t> </a:t>
            </a:r>
            <a:endParaRPr lang="en-US" sz="2800" dirty="0" smtClean="0">
              <a:latin typeface="Berlin Sans FB" pitchFamily="34" charset="0"/>
            </a:endParaRPr>
          </a:p>
          <a:p>
            <a:r>
              <a:rPr lang="en-US" sz="3200" dirty="0" smtClean="0">
                <a:latin typeface="Berlin Sans FB" pitchFamily="34" charset="0"/>
              </a:rPr>
              <a:t>is </a:t>
            </a:r>
            <a:r>
              <a:rPr lang="en-US" sz="3200" dirty="0">
                <a:latin typeface="Berlin Sans FB" pitchFamily="34" charset="0"/>
              </a:rPr>
              <a:t>what drives the INFEMIT  team.</a:t>
            </a:r>
          </a:p>
        </p:txBody>
      </p:sp>
      <p:pic>
        <p:nvPicPr>
          <p:cNvPr id="6"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3254" y="990600"/>
            <a:ext cx="3076686" cy="4754880"/>
          </a:xfrm>
          <a:prstGeom prst="rect">
            <a:avLst/>
          </a:prstGeom>
        </p:spPr>
      </p:pic>
    </p:spTree>
    <p:extLst>
      <p:ext uri="{BB962C8B-B14F-4D97-AF65-F5344CB8AC3E}">
        <p14:creationId xmlns:p14="http://schemas.microsoft.com/office/powerpoint/2010/main" val="36670942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Call to Humility</a:t>
            </a:r>
            <a:endParaRPr lang="en-US" dirty="0"/>
          </a:p>
        </p:txBody>
      </p:sp>
      <p:sp>
        <p:nvSpPr>
          <p:cNvPr id="3" name="Content Placeholder 2"/>
          <p:cNvSpPr>
            <a:spLocks noGrp="1"/>
          </p:cNvSpPr>
          <p:nvPr>
            <p:ph idx="1"/>
          </p:nvPr>
        </p:nvSpPr>
        <p:spPr/>
        <p:txBody>
          <a:bodyPr>
            <a:normAutofit/>
          </a:bodyPr>
          <a:lstStyle/>
          <a:p>
            <a:pPr algn="just">
              <a:buFont typeface="Wingdings" pitchFamily="2" charset="2"/>
              <a:buChar char="§"/>
            </a:pPr>
            <a:r>
              <a:rPr lang="en-US" sz="2800" dirty="0" smtClean="0">
                <a:latin typeface="Berlin Sans FB" pitchFamily="34" charset="0"/>
              </a:rPr>
              <a:t>The call to humility is a call to recognize that but for the Grace of God we would not be where we are. </a:t>
            </a:r>
          </a:p>
          <a:p>
            <a:pPr marL="109728" indent="0" algn="just">
              <a:buNone/>
            </a:pPr>
            <a:endParaRPr lang="en-US" sz="2800" dirty="0">
              <a:latin typeface="Berlin Sans FB" pitchFamily="34" charset="0"/>
            </a:endParaRPr>
          </a:p>
          <a:p>
            <a:pPr algn="just">
              <a:buFont typeface="Wingdings" pitchFamily="2" charset="2"/>
              <a:buChar char="§"/>
            </a:pPr>
            <a:r>
              <a:rPr lang="en-US" sz="2800" dirty="0" smtClean="0">
                <a:latin typeface="Berlin Sans FB" pitchFamily="34" charset="0"/>
              </a:rPr>
              <a:t>We would be without redemption and without hope in the world.</a:t>
            </a:r>
          </a:p>
          <a:p>
            <a:pPr algn="just">
              <a:buFont typeface="Wingdings" pitchFamily="2" charset="2"/>
              <a:buChar char="§"/>
            </a:pPr>
            <a:endParaRPr lang="en-US" sz="2800" dirty="0" smtClean="0">
              <a:latin typeface="Berlin Sans FB" pitchFamily="34" charset="0"/>
            </a:endParaRPr>
          </a:p>
          <a:p>
            <a:pPr algn="just">
              <a:buFont typeface="Wingdings" pitchFamily="2" charset="2"/>
              <a:buChar char="§"/>
            </a:pPr>
            <a:r>
              <a:rPr lang="en-US" sz="2800" dirty="0" smtClean="0">
                <a:latin typeface="Berlin Sans FB" pitchFamily="34" charset="0"/>
              </a:rPr>
              <a:t>St. Paul was given a </a:t>
            </a:r>
            <a:r>
              <a:rPr lang="en-US" sz="2800" i="1" dirty="0" smtClean="0">
                <a:latin typeface="Berlin Sans FB" pitchFamily="34" charset="0"/>
              </a:rPr>
              <a:t>‘</a:t>
            </a:r>
            <a:r>
              <a:rPr lang="en-US" sz="2800" i="1" dirty="0" smtClean="0">
                <a:solidFill>
                  <a:srgbClr val="FF0000"/>
                </a:solidFill>
                <a:latin typeface="Berlin Sans FB" pitchFamily="34" charset="0"/>
              </a:rPr>
              <a:t>thorn in the flesh’ </a:t>
            </a:r>
            <a:r>
              <a:rPr lang="en-US" sz="2800" dirty="0" smtClean="0">
                <a:latin typeface="Berlin Sans FB" pitchFamily="34" charset="0"/>
              </a:rPr>
              <a:t>to teach and remind him in humility that God’s grace is sufficient to meet any situation in life.</a:t>
            </a:r>
            <a:endParaRPr lang="en-US" sz="2800" dirty="0">
              <a:latin typeface="Berlin Sans FB" pitchFamily="34" charset="0"/>
            </a:endParaRPr>
          </a:p>
        </p:txBody>
      </p:sp>
    </p:spTree>
    <p:extLst>
      <p:ext uri="{BB962C8B-B14F-4D97-AF65-F5344CB8AC3E}">
        <p14:creationId xmlns:p14="http://schemas.microsoft.com/office/powerpoint/2010/main" val="17550810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609600"/>
            <a:ext cx="6477000" cy="1569660"/>
          </a:xfrm>
          <a:prstGeom prst="rect">
            <a:avLst/>
          </a:prstGeom>
        </p:spPr>
        <p:txBody>
          <a:bodyPr wrap="square">
            <a:spAutoFit/>
          </a:bodyPr>
          <a:lstStyle/>
          <a:p>
            <a:pPr algn="ctr"/>
            <a:r>
              <a:rPr lang="en-US" sz="3600" dirty="0">
                <a:latin typeface="Berlin Sans FB" pitchFamily="34" charset="0"/>
              </a:rPr>
              <a:t>The Call to Humility is a Call to “</a:t>
            </a:r>
            <a:r>
              <a:rPr lang="en-US" sz="3600" b="1" dirty="0">
                <a:latin typeface="Monotype Corsiva" pitchFamily="66" charset="0"/>
              </a:rPr>
              <a:t>Double Listening</a:t>
            </a:r>
            <a:r>
              <a:rPr lang="en-US" sz="3600" dirty="0" smtClean="0">
                <a:latin typeface="Berlin Sans FB" pitchFamily="34" charset="0"/>
              </a:rPr>
              <a:t>”</a:t>
            </a:r>
            <a:endParaRPr lang="en-US" sz="3600" dirty="0">
              <a:latin typeface="Berlin Sans FB" pitchFamily="34" charset="0"/>
            </a:endParaRPr>
          </a:p>
          <a:p>
            <a:r>
              <a:rPr lang="en-US" sz="2400" dirty="0" smtClean="0">
                <a:latin typeface="Berlin Sans FB" pitchFamily="34" charset="0"/>
              </a:rPr>
              <a:t>Listening to the </a:t>
            </a:r>
            <a:r>
              <a:rPr lang="en-US" sz="2400" b="1" u="sng" dirty="0" smtClean="0">
                <a:solidFill>
                  <a:srgbClr val="FF0000"/>
                </a:solidFill>
                <a:latin typeface="Berlin Sans FB" pitchFamily="34" charset="0"/>
              </a:rPr>
              <a:t>WORD</a:t>
            </a:r>
            <a:r>
              <a:rPr lang="en-US" sz="2400" b="1" dirty="0" smtClean="0">
                <a:solidFill>
                  <a:srgbClr val="FF0000"/>
                </a:solidFill>
                <a:latin typeface="Berlin Sans FB" pitchFamily="34" charset="0"/>
              </a:rPr>
              <a:t>  </a:t>
            </a:r>
            <a:r>
              <a:rPr lang="en-US" sz="2400" dirty="0" smtClean="0">
                <a:latin typeface="Berlin Sans FB" pitchFamily="34" charset="0"/>
              </a:rPr>
              <a:t>Listening to the </a:t>
            </a:r>
            <a:r>
              <a:rPr lang="en-US" sz="2400" b="1" u="sng" dirty="0" smtClean="0">
                <a:solidFill>
                  <a:srgbClr val="FF0000"/>
                </a:solidFill>
                <a:latin typeface="Berlin Sans FB" pitchFamily="34" charset="0"/>
              </a:rPr>
              <a:t>WORLD</a:t>
            </a:r>
            <a:endParaRPr lang="en-US" sz="2400" b="1" u="sng" dirty="0">
              <a:solidFill>
                <a:srgbClr val="FF0000"/>
              </a:solidFill>
              <a:latin typeface="Berlin Sans FB" pitchFamily="34" charset="0"/>
            </a:endParaRPr>
          </a:p>
        </p:txBody>
      </p:sp>
      <p:pic>
        <p:nvPicPr>
          <p:cNvPr id="5"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7255" r="9582"/>
          <a:stretch/>
        </p:blipFill>
        <p:spPr>
          <a:xfrm>
            <a:off x="1063255" y="2362200"/>
            <a:ext cx="6622593" cy="3383280"/>
          </a:xfrm>
          <a:prstGeom prst="rect">
            <a:avLst/>
          </a:prstGeom>
        </p:spPr>
      </p:pic>
    </p:spTree>
    <p:extLst>
      <p:ext uri="{BB962C8B-B14F-4D97-AF65-F5344CB8AC3E}">
        <p14:creationId xmlns:p14="http://schemas.microsoft.com/office/powerpoint/2010/main" val="24176620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5999"/>
            <a:ext cx="8229600" cy="1981201"/>
          </a:xfrm>
          <a:blipFill>
            <a:blip r:embed="rId2"/>
            <a:tile tx="0" ty="0" sx="100000" sy="100000" flip="none" algn="tl"/>
          </a:blipFill>
        </p:spPr>
        <p:txBody>
          <a:bodyPr>
            <a:normAutofit fontScale="70000" lnSpcReduction="20000"/>
          </a:bodyPr>
          <a:lstStyle/>
          <a:p>
            <a:pPr marL="109728" indent="0">
              <a:buNone/>
            </a:pPr>
            <a:endParaRPr lang="en-US" dirty="0" smtClean="0"/>
          </a:p>
          <a:p>
            <a:pPr marL="109728" indent="0">
              <a:buNone/>
            </a:pPr>
            <a:r>
              <a:rPr lang="en-US" dirty="0" smtClean="0"/>
              <a:t>Paul, writing to the Church at Ephesus says:</a:t>
            </a:r>
          </a:p>
          <a:p>
            <a:pPr marL="109728" indent="0">
              <a:buNone/>
            </a:pPr>
            <a:endParaRPr lang="en-US" dirty="0" smtClean="0"/>
          </a:p>
          <a:p>
            <a:pPr marL="109728" indent="0">
              <a:buNone/>
            </a:pPr>
            <a:r>
              <a:rPr lang="en-US" sz="3200" b="1" baseline="30000" dirty="0" smtClean="0">
                <a:solidFill>
                  <a:srgbClr val="07B94B"/>
                </a:solidFill>
                <a:latin typeface="Monotype Corsiva" pitchFamily="66" charset="0"/>
              </a:rPr>
              <a:t>“</a:t>
            </a:r>
            <a:r>
              <a:rPr lang="en-US" sz="3600" b="1" dirty="0" smtClean="0">
                <a:latin typeface="Monotype Corsiva" pitchFamily="66" charset="0"/>
              </a:rPr>
              <a:t>Be </a:t>
            </a:r>
            <a:r>
              <a:rPr lang="en-US" sz="3600" b="1" dirty="0">
                <a:latin typeface="Monotype Corsiva" pitchFamily="66" charset="0"/>
              </a:rPr>
              <a:t>completely humble and gentle; be patient, bearing with one another in love</a:t>
            </a:r>
            <a:r>
              <a:rPr lang="en-US" sz="3600" b="1" dirty="0" smtClean="0">
                <a:latin typeface="Monotype Corsiva" pitchFamily="66" charset="0"/>
              </a:rPr>
              <a:t>.</a:t>
            </a:r>
            <a:r>
              <a:rPr lang="en-US" sz="3600" b="1" baseline="30000" dirty="0">
                <a:latin typeface="Monotype Corsiva" pitchFamily="66" charset="0"/>
              </a:rPr>
              <a:t> </a:t>
            </a:r>
            <a:r>
              <a:rPr lang="en-US" sz="3600" b="1" dirty="0">
                <a:latin typeface="Monotype Corsiva" pitchFamily="66" charset="0"/>
              </a:rPr>
              <a:t>Make every effort to keep the unity of the Spirit through the bond of </a:t>
            </a:r>
            <a:r>
              <a:rPr lang="en-US" sz="3600" b="1" dirty="0" smtClean="0">
                <a:latin typeface="Monotype Corsiva" pitchFamily="66" charset="0"/>
              </a:rPr>
              <a:t>peace”.</a:t>
            </a:r>
            <a:endParaRPr lang="en-US" sz="3600" b="1" dirty="0">
              <a:latin typeface="Monotype Corsiva" pitchFamily="66" charset="0"/>
            </a:endParaRPr>
          </a:p>
        </p:txBody>
      </p:sp>
      <p:sp>
        <p:nvSpPr>
          <p:cNvPr id="3" name="Title 2"/>
          <p:cNvSpPr>
            <a:spLocks noGrp="1"/>
          </p:cNvSpPr>
          <p:nvPr>
            <p:ph type="title"/>
          </p:nvPr>
        </p:nvSpPr>
        <p:spPr/>
        <p:txBody>
          <a:bodyPr/>
          <a:lstStyle/>
          <a:p>
            <a:pPr algn="ctr"/>
            <a:r>
              <a:rPr lang="en-US" dirty="0"/>
              <a:t>Third Legacy</a:t>
            </a:r>
          </a:p>
        </p:txBody>
      </p:sp>
      <p:sp>
        <p:nvSpPr>
          <p:cNvPr id="4" name="Rectangle 3"/>
          <p:cNvSpPr/>
          <p:nvPr/>
        </p:nvSpPr>
        <p:spPr>
          <a:xfrm>
            <a:off x="1066800" y="1403866"/>
            <a:ext cx="6436186" cy="523220"/>
          </a:xfrm>
          <a:prstGeom prst="rect">
            <a:avLst/>
          </a:prstGeom>
        </p:spPr>
        <p:txBody>
          <a:bodyPr wrap="none">
            <a:spAutoFit/>
          </a:bodyPr>
          <a:lstStyle/>
          <a:p>
            <a:pPr marL="109728" lvl="0" indent="0">
              <a:buNone/>
            </a:pPr>
            <a:r>
              <a:rPr lang="en-US" sz="2800" dirty="0">
                <a:latin typeface="Copperplate Gothic Light" pitchFamily="34" charset="0"/>
              </a:rPr>
              <a:t>3.</a:t>
            </a:r>
            <a:r>
              <a:rPr lang="en-US" sz="2800" b="1" dirty="0">
                <a:latin typeface="Copperplate Gothic Light" pitchFamily="34" charset="0"/>
              </a:rPr>
              <a:t> A Plea for Evangelical Unity </a:t>
            </a:r>
            <a:endParaRPr lang="en-US" sz="2800" dirty="0">
              <a:latin typeface="Copperplate Gothic Light" pitchFamily="34" charset="0"/>
            </a:endParaRPr>
          </a:p>
        </p:txBody>
      </p:sp>
      <p:sp>
        <p:nvSpPr>
          <p:cNvPr id="6" name="Rectangle 5"/>
          <p:cNvSpPr/>
          <p:nvPr/>
        </p:nvSpPr>
        <p:spPr>
          <a:xfrm>
            <a:off x="5183187" y="4315863"/>
            <a:ext cx="3438762" cy="461665"/>
          </a:xfrm>
          <a:prstGeom prst="rect">
            <a:avLst/>
          </a:prstGeom>
        </p:spPr>
        <p:txBody>
          <a:bodyPr wrap="none">
            <a:spAutoFit/>
          </a:bodyPr>
          <a:lstStyle/>
          <a:p>
            <a:r>
              <a:rPr lang="en-US" sz="2400" dirty="0">
                <a:solidFill>
                  <a:prstClr val="black"/>
                </a:solidFill>
              </a:rPr>
              <a:t>Ephesians 4: 2-3 </a:t>
            </a:r>
            <a:r>
              <a:rPr lang="en-US" sz="2400" dirty="0" smtClean="0">
                <a:solidFill>
                  <a:prstClr val="black"/>
                </a:solidFill>
              </a:rPr>
              <a:t> NIV</a:t>
            </a:r>
            <a:endParaRPr lang="en-US" sz="2400" dirty="0"/>
          </a:p>
        </p:txBody>
      </p:sp>
    </p:spTree>
    <p:extLst>
      <p:ext uri="{BB962C8B-B14F-4D97-AF65-F5344CB8AC3E}">
        <p14:creationId xmlns:p14="http://schemas.microsoft.com/office/powerpoint/2010/main" val="10858855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Font typeface="Wingdings" pitchFamily="2" charset="2"/>
              <a:buChar char="§"/>
            </a:pPr>
            <a:r>
              <a:rPr lang="en-US" sz="3200" b="1" dirty="0" smtClean="0">
                <a:latin typeface="Berlin Sans FB" pitchFamily="34" charset="0"/>
              </a:rPr>
              <a:t>John Stott </a:t>
            </a:r>
            <a:r>
              <a:rPr lang="en-US" sz="3200" dirty="0" smtClean="0">
                <a:latin typeface="Berlin Sans FB" pitchFamily="34" charset="0"/>
              </a:rPr>
              <a:t>and </a:t>
            </a:r>
            <a:r>
              <a:rPr lang="en-US" sz="3200" b="1" dirty="0" smtClean="0">
                <a:latin typeface="Berlin Sans FB" pitchFamily="34" charset="0"/>
              </a:rPr>
              <a:t>Kwame </a:t>
            </a:r>
            <a:r>
              <a:rPr lang="en-US" sz="3200" b="1" dirty="0" err="1" smtClean="0">
                <a:latin typeface="Berlin Sans FB" pitchFamily="34" charset="0"/>
              </a:rPr>
              <a:t>Bediako</a:t>
            </a:r>
            <a:r>
              <a:rPr lang="en-US" sz="3200" b="1" dirty="0" smtClean="0">
                <a:latin typeface="Berlin Sans FB" pitchFamily="34" charset="0"/>
              </a:rPr>
              <a:t> </a:t>
            </a:r>
            <a:r>
              <a:rPr lang="en-US" sz="3200" dirty="0" smtClean="0">
                <a:latin typeface="Berlin Sans FB" pitchFamily="34" charset="0"/>
              </a:rPr>
              <a:t>worked tirelessly to bring the church together, especially the evangelical community. </a:t>
            </a:r>
          </a:p>
          <a:p>
            <a:pPr>
              <a:buFont typeface="Wingdings" pitchFamily="2" charset="2"/>
              <a:buChar char="§"/>
            </a:pPr>
            <a:r>
              <a:rPr lang="en-US" sz="3200" dirty="0" smtClean="0">
                <a:latin typeface="Berlin Sans FB" pitchFamily="34" charset="0"/>
              </a:rPr>
              <a:t>They collaborated with many churches and organizations to foster unity in Christ and unity in mission.</a:t>
            </a:r>
          </a:p>
          <a:p>
            <a:pPr>
              <a:buFont typeface="Wingdings" pitchFamily="2" charset="2"/>
              <a:buChar char="§"/>
            </a:pPr>
            <a:r>
              <a:rPr lang="en-US" sz="3200" dirty="0" smtClean="0">
                <a:latin typeface="Berlin Sans FB" pitchFamily="34" charset="0"/>
              </a:rPr>
              <a:t>They were discouraged at times by the disunity in the church and lack of cooperation.</a:t>
            </a:r>
            <a:endParaRPr lang="en-US" sz="3200" dirty="0">
              <a:latin typeface="Berlin Sans FB" pitchFamily="34" charset="0"/>
            </a:endParaRPr>
          </a:p>
        </p:txBody>
      </p:sp>
      <p:sp>
        <p:nvSpPr>
          <p:cNvPr id="3" name="Title 2"/>
          <p:cNvSpPr>
            <a:spLocks noGrp="1"/>
          </p:cNvSpPr>
          <p:nvPr>
            <p:ph type="title"/>
          </p:nvPr>
        </p:nvSpPr>
        <p:spPr/>
        <p:txBody>
          <a:bodyPr>
            <a:normAutofit fontScale="90000"/>
          </a:bodyPr>
          <a:lstStyle/>
          <a:p>
            <a:pPr algn="ctr"/>
            <a:r>
              <a:rPr lang="en-US" dirty="0" smtClean="0"/>
              <a:t/>
            </a:r>
            <a:br>
              <a:rPr lang="en-US" dirty="0" smtClean="0"/>
            </a:br>
            <a:r>
              <a:rPr lang="en-US" dirty="0" smtClean="0"/>
              <a:t>The </a:t>
            </a:r>
            <a:r>
              <a:rPr lang="en-US" dirty="0"/>
              <a:t>S</a:t>
            </a:r>
            <a:r>
              <a:rPr lang="en-US" dirty="0" smtClean="0"/>
              <a:t>truggle for Christian Unity </a:t>
            </a:r>
            <a:endParaRPr lang="en-US" dirty="0"/>
          </a:p>
        </p:txBody>
      </p:sp>
    </p:spTree>
    <p:extLst>
      <p:ext uri="{BB962C8B-B14F-4D97-AF65-F5344CB8AC3E}">
        <p14:creationId xmlns:p14="http://schemas.microsoft.com/office/powerpoint/2010/main" val="24782808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609599"/>
            <a:ext cx="3383280" cy="5213957"/>
          </a:xfrm>
          <a:prstGeom prst="rect">
            <a:avLst/>
          </a:prstGeom>
        </p:spPr>
      </p:pic>
      <p:sp>
        <p:nvSpPr>
          <p:cNvPr id="3" name="Rectangle 2"/>
          <p:cNvSpPr/>
          <p:nvPr/>
        </p:nvSpPr>
        <p:spPr>
          <a:xfrm>
            <a:off x="1066800" y="304800"/>
            <a:ext cx="3916680" cy="5262979"/>
          </a:xfrm>
          <a:prstGeom prst="rect">
            <a:avLst/>
          </a:prstGeom>
        </p:spPr>
        <p:txBody>
          <a:bodyPr wrap="square">
            <a:spAutoFit/>
          </a:bodyPr>
          <a:lstStyle/>
          <a:p>
            <a:pPr hangingPunct="0"/>
            <a:endParaRPr lang="en-US" sz="2800" dirty="0" smtClean="0"/>
          </a:p>
          <a:p>
            <a:pPr hangingPunct="0"/>
            <a:r>
              <a:rPr lang="en-US" sz="2800" dirty="0" smtClean="0"/>
              <a:t>“I </a:t>
            </a:r>
            <a:r>
              <a:rPr lang="en-US" sz="2800" dirty="0"/>
              <a:t>have at least two conscious motives," in writing this book to an international audience. [p. 11]. </a:t>
            </a:r>
            <a:endParaRPr lang="en-US" sz="2800" dirty="0" smtClean="0"/>
          </a:p>
          <a:p>
            <a:pPr hangingPunct="0"/>
            <a:endParaRPr lang="en-US" sz="2800" dirty="0"/>
          </a:p>
          <a:p>
            <a:pPr hangingPunct="0"/>
            <a:r>
              <a:rPr lang="en-US" sz="2800" dirty="0" smtClean="0"/>
              <a:t>"</a:t>
            </a:r>
            <a:r>
              <a:rPr lang="en-US" sz="2800" dirty="0">
                <a:solidFill>
                  <a:srgbClr val="FF0000"/>
                </a:solidFill>
              </a:rPr>
              <a:t>First</a:t>
            </a:r>
            <a:r>
              <a:rPr lang="en-US" sz="2800" dirty="0"/>
              <a:t>, I continue to be profoundly grieved by our evangelical tendency to fragment. </a:t>
            </a:r>
          </a:p>
        </p:txBody>
      </p:sp>
    </p:spTree>
    <p:extLst>
      <p:ext uri="{BB962C8B-B14F-4D97-AF65-F5344CB8AC3E}">
        <p14:creationId xmlns:p14="http://schemas.microsoft.com/office/powerpoint/2010/main" val="463250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
            <a:ext cx="8915400" cy="6278642"/>
          </a:xfrm>
          <a:prstGeom prst="rect">
            <a:avLst/>
          </a:prstGeom>
        </p:spPr>
        <p:txBody>
          <a:bodyPr wrap="square">
            <a:spAutoFit/>
          </a:bodyPr>
          <a:lstStyle/>
          <a:p>
            <a:pPr hangingPunct="0"/>
            <a:r>
              <a:rPr lang="en-US" dirty="0"/>
              <a:t> </a:t>
            </a:r>
          </a:p>
          <a:p>
            <a:pPr hangingPunct="0"/>
            <a:r>
              <a:rPr lang="en-US" dirty="0"/>
              <a:t> </a:t>
            </a:r>
          </a:p>
          <a:p>
            <a:pPr lvl="0" algn="ctr" hangingPunct="0"/>
            <a:r>
              <a:rPr lang="en-US" sz="2400" b="1" u="sng" dirty="0" smtClean="0"/>
              <a:t>INFEMIT NETWORKING TEAM</a:t>
            </a:r>
          </a:p>
          <a:p>
            <a:pPr hangingPunct="0"/>
            <a:r>
              <a:rPr lang="en-US" dirty="0"/>
              <a:t> </a:t>
            </a:r>
          </a:p>
          <a:p>
            <a:pPr hangingPunct="0"/>
            <a:r>
              <a:rPr lang="en-US" b="1" u="sng" dirty="0">
                <a:solidFill>
                  <a:srgbClr val="FF0000"/>
                </a:solidFill>
              </a:rPr>
              <a:t>RUTH PADILLA DEBORST </a:t>
            </a:r>
            <a:r>
              <a:rPr lang="en-US" dirty="0">
                <a:latin typeface="Garamond" pitchFamily="18" charset="0"/>
              </a:rPr>
              <a:t>(</a:t>
            </a:r>
            <a:r>
              <a:rPr lang="en-US" b="1" dirty="0">
                <a:latin typeface="Garamond" pitchFamily="18" charset="0"/>
              </a:rPr>
              <a:t>Costa Rica/INFEMIT Latin America)</a:t>
            </a:r>
            <a:r>
              <a:rPr lang="en-US" dirty="0">
                <a:latin typeface="Garamond" pitchFamily="18" charset="0"/>
              </a:rPr>
              <a:t>, </a:t>
            </a:r>
            <a:r>
              <a:rPr lang="en-US" dirty="0" smtClean="0">
                <a:latin typeface="Garamond" pitchFamily="18" charset="0"/>
              </a:rPr>
              <a:t>Coordinator </a:t>
            </a:r>
            <a:r>
              <a:rPr lang="en-US" dirty="0">
                <a:latin typeface="Garamond" pitchFamily="18" charset="0"/>
              </a:rPr>
              <a:t>of the Networking Team </a:t>
            </a:r>
          </a:p>
          <a:p>
            <a:pPr hangingPunct="0"/>
            <a:r>
              <a:rPr lang="en-US" dirty="0">
                <a:latin typeface="Garamond" pitchFamily="18" charset="0"/>
              </a:rPr>
              <a:t> </a:t>
            </a:r>
          </a:p>
          <a:p>
            <a:pPr hangingPunct="0"/>
            <a:r>
              <a:rPr lang="en-US" dirty="0" smtClean="0">
                <a:latin typeface="Garamond" pitchFamily="18" charset="0"/>
              </a:rPr>
              <a:t> </a:t>
            </a:r>
            <a:r>
              <a:rPr lang="en-US" b="1" u="sng" dirty="0">
                <a:solidFill>
                  <a:srgbClr val="FF0000"/>
                </a:solidFill>
              </a:rPr>
              <a:t>AL TIZON</a:t>
            </a:r>
            <a:r>
              <a:rPr lang="en-US" u="sng" dirty="0">
                <a:solidFill>
                  <a:srgbClr val="FF0000"/>
                </a:solidFill>
              </a:rPr>
              <a:t> </a:t>
            </a:r>
            <a:r>
              <a:rPr lang="en-US" b="1" dirty="0"/>
              <a:t>(</a:t>
            </a:r>
            <a:r>
              <a:rPr lang="en-US" b="1" dirty="0">
                <a:latin typeface="Garamond" pitchFamily="18" charset="0"/>
              </a:rPr>
              <a:t>USA/INFEMIT USA).</a:t>
            </a:r>
            <a:r>
              <a:rPr lang="en-US" dirty="0">
                <a:latin typeface="Garamond" pitchFamily="18" charset="0"/>
              </a:rPr>
              <a:t> Associate Professor of Holistic Ministry, Palmer Theological Seminary of Eastern University in Philadelphia, Pennsylvania, USA.  He is also the co-President of Evangelicals for Social Action, USA. </a:t>
            </a:r>
          </a:p>
          <a:p>
            <a:pPr hangingPunct="0"/>
            <a:r>
              <a:rPr lang="en-US" b="1" dirty="0"/>
              <a:t> </a:t>
            </a:r>
            <a:endParaRPr lang="en-US" dirty="0"/>
          </a:p>
          <a:p>
            <a:pPr hangingPunct="0"/>
            <a:r>
              <a:rPr lang="en-US" b="1" u="sng" dirty="0">
                <a:solidFill>
                  <a:srgbClr val="FF0000"/>
                </a:solidFill>
              </a:rPr>
              <a:t>WONSUK MA</a:t>
            </a:r>
            <a:r>
              <a:rPr lang="en-US" u="sng" dirty="0">
                <a:solidFill>
                  <a:srgbClr val="FF0000"/>
                </a:solidFill>
              </a:rPr>
              <a:t> </a:t>
            </a:r>
            <a:r>
              <a:rPr lang="en-US" b="1" u="sng" dirty="0"/>
              <a:t>(</a:t>
            </a:r>
            <a:r>
              <a:rPr lang="en-US" b="1" dirty="0">
                <a:latin typeface="Garamond" pitchFamily="18" charset="0"/>
              </a:rPr>
              <a:t>UK/INFEMIT Asia).</a:t>
            </a:r>
            <a:r>
              <a:rPr lang="en-US" dirty="0">
                <a:latin typeface="Garamond" pitchFamily="18" charset="0"/>
              </a:rPr>
              <a:t> Director of the Oxford Centre for Mission Studies, David </a:t>
            </a:r>
            <a:r>
              <a:rPr lang="en-US" dirty="0" err="1">
                <a:latin typeface="Garamond" pitchFamily="18" charset="0"/>
              </a:rPr>
              <a:t>Yonggi</a:t>
            </a:r>
            <a:r>
              <a:rPr lang="en-US" dirty="0">
                <a:latin typeface="Garamond" pitchFamily="18" charset="0"/>
              </a:rPr>
              <a:t> Cho Research Tutor of Global Christianity.</a:t>
            </a:r>
          </a:p>
          <a:p>
            <a:pPr hangingPunct="0"/>
            <a:r>
              <a:rPr lang="en-US" dirty="0"/>
              <a:t> </a:t>
            </a:r>
          </a:p>
          <a:p>
            <a:pPr hangingPunct="0"/>
            <a:r>
              <a:rPr lang="en-US" b="1" u="sng" dirty="0" smtClean="0">
                <a:solidFill>
                  <a:srgbClr val="FF0000"/>
                </a:solidFill>
              </a:rPr>
              <a:t>LAS </a:t>
            </a:r>
            <a:r>
              <a:rPr lang="en-US" b="1" u="sng" dirty="0">
                <a:solidFill>
                  <a:srgbClr val="FF0000"/>
                </a:solidFill>
              </a:rPr>
              <a:t>NEWMAN </a:t>
            </a:r>
            <a:r>
              <a:rPr lang="en-US" b="1" dirty="0">
                <a:solidFill>
                  <a:srgbClr val="FF0000"/>
                </a:solidFill>
              </a:rPr>
              <a:t>(</a:t>
            </a:r>
            <a:r>
              <a:rPr lang="en-US" b="1" dirty="0">
                <a:latin typeface="Garamond" pitchFamily="18" charset="0"/>
              </a:rPr>
              <a:t>Jamaica/INFEMIT Caribbean),</a:t>
            </a:r>
            <a:r>
              <a:rPr lang="en-US" dirty="0">
                <a:latin typeface="Garamond" pitchFamily="18" charset="0"/>
              </a:rPr>
              <a:t> President of the Caribbean Graduate School of Theology in Kingston, Jamaica. </a:t>
            </a:r>
            <a:endParaRPr lang="en-US" dirty="0" smtClean="0">
              <a:latin typeface="Garamond" pitchFamily="18" charset="0"/>
            </a:endParaRPr>
          </a:p>
          <a:p>
            <a:pPr hangingPunct="0"/>
            <a:endParaRPr lang="en-US" dirty="0" smtClean="0">
              <a:latin typeface="Garamond" pitchFamily="18" charset="0"/>
            </a:endParaRPr>
          </a:p>
          <a:p>
            <a:pPr hangingPunct="0"/>
            <a:r>
              <a:rPr lang="en-US" b="1" u="sng" dirty="0">
                <a:solidFill>
                  <a:srgbClr val="FF0000"/>
                </a:solidFill>
              </a:rPr>
              <a:t>CORNELIU CONSTANTINEANU </a:t>
            </a:r>
            <a:r>
              <a:rPr lang="en-US" u="sng" dirty="0"/>
              <a:t>(</a:t>
            </a:r>
            <a:r>
              <a:rPr lang="en-US" b="1" dirty="0">
                <a:latin typeface="Garamond" pitchFamily="18" charset="0"/>
              </a:rPr>
              <a:t>Romania/INFEMIT Europe)</a:t>
            </a:r>
            <a:r>
              <a:rPr lang="en-US" dirty="0">
                <a:latin typeface="Garamond" pitchFamily="18" charset="0"/>
              </a:rPr>
              <a:t> Professor of Theology, </a:t>
            </a:r>
            <a:r>
              <a:rPr lang="en-US" dirty="0" err="1">
                <a:latin typeface="Garamond" pitchFamily="18" charset="0"/>
              </a:rPr>
              <a:t>Institutul</a:t>
            </a:r>
            <a:r>
              <a:rPr lang="en-US" dirty="0">
                <a:latin typeface="Garamond" pitchFamily="18" charset="0"/>
              </a:rPr>
              <a:t> </a:t>
            </a:r>
            <a:r>
              <a:rPr lang="en-US" dirty="0" err="1">
                <a:latin typeface="Garamond" pitchFamily="18" charset="0"/>
              </a:rPr>
              <a:t>Teologic</a:t>
            </a:r>
            <a:r>
              <a:rPr lang="en-US" dirty="0">
                <a:latin typeface="Garamond" pitchFamily="18" charset="0"/>
              </a:rPr>
              <a:t> </a:t>
            </a:r>
            <a:r>
              <a:rPr lang="en-US" dirty="0" err="1">
                <a:latin typeface="Garamond" pitchFamily="18" charset="0"/>
              </a:rPr>
              <a:t>Penticostal</a:t>
            </a:r>
            <a:r>
              <a:rPr lang="en-US" dirty="0">
                <a:latin typeface="Garamond" pitchFamily="18" charset="0"/>
              </a:rPr>
              <a:t> (Pentecostal Theological Institute) in Bucharest, </a:t>
            </a:r>
          </a:p>
          <a:p>
            <a:pPr hangingPunct="0"/>
            <a:r>
              <a:rPr lang="en-US" b="1" dirty="0"/>
              <a:t> </a:t>
            </a:r>
            <a:endParaRPr lang="en-US" dirty="0"/>
          </a:p>
          <a:p>
            <a:pPr hangingPunct="0"/>
            <a:endParaRPr lang="en-US" dirty="0">
              <a:latin typeface="Garamond" pitchFamily="18" charset="0"/>
            </a:endParaRPr>
          </a:p>
          <a:p>
            <a:pPr hangingPunct="0"/>
            <a:r>
              <a:rPr lang="en-US" b="1" dirty="0">
                <a:latin typeface="Garamond" pitchFamily="18" charset="0"/>
              </a:rPr>
              <a:t> </a:t>
            </a:r>
            <a:endParaRPr lang="en-US" dirty="0">
              <a:latin typeface="Garamond" pitchFamily="18" charset="0"/>
            </a:endParaRPr>
          </a:p>
        </p:txBody>
      </p:sp>
    </p:spTree>
    <p:extLst>
      <p:ext uri="{BB962C8B-B14F-4D97-AF65-F5344CB8AC3E}">
        <p14:creationId xmlns:p14="http://schemas.microsoft.com/office/powerpoint/2010/main" val="9463374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838200"/>
            <a:ext cx="7315200" cy="4832092"/>
          </a:xfrm>
          <a:prstGeom prst="rect">
            <a:avLst/>
          </a:prstGeom>
        </p:spPr>
        <p:txBody>
          <a:bodyPr wrap="square">
            <a:spAutoFit/>
          </a:bodyPr>
          <a:lstStyle/>
          <a:p>
            <a:pPr algn="just" hangingPunct="0"/>
            <a:r>
              <a:rPr lang="en-US" sz="2800" dirty="0"/>
              <a:t>During the last half-century the evangelical movement worldwide has grown out of all recognition in numbers, church life, scholarship, and leadership - but not, I think, in cohesion. Nowadays people refer to the multiple "tribes" of evangelicalism, and like to place a qualifying adjective in front of </a:t>
            </a:r>
            <a:r>
              <a:rPr lang="en-US" sz="2800" i="1" dirty="0">
                <a:solidFill>
                  <a:srgbClr val="FF0000"/>
                </a:solidFill>
              </a:rPr>
              <a:t>evangelical.</a:t>
            </a:r>
            <a:r>
              <a:rPr lang="en-US" sz="2800" dirty="0">
                <a:solidFill>
                  <a:srgbClr val="FF0000"/>
                </a:solidFill>
              </a:rPr>
              <a:t>.. </a:t>
            </a:r>
            <a:r>
              <a:rPr lang="en-US" sz="2800" i="1" dirty="0">
                <a:solidFill>
                  <a:srgbClr val="FF0000"/>
                </a:solidFill>
              </a:rPr>
              <a:t>conservative, liberal, radical, progressive, open, Reformed, charismatic, postmodern</a:t>
            </a:r>
            <a:r>
              <a:rPr lang="en-US" sz="2800" dirty="0"/>
              <a:t>, and so on. </a:t>
            </a:r>
          </a:p>
        </p:txBody>
      </p:sp>
    </p:spTree>
    <p:extLst>
      <p:ext uri="{BB962C8B-B14F-4D97-AF65-F5344CB8AC3E}">
        <p14:creationId xmlns:p14="http://schemas.microsoft.com/office/powerpoint/2010/main" val="24822681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457200"/>
            <a:ext cx="8077200" cy="5078313"/>
          </a:xfrm>
          <a:prstGeom prst="rect">
            <a:avLst/>
          </a:prstGeom>
        </p:spPr>
        <p:txBody>
          <a:bodyPr wrap="square">
            <a:spAutoFit/>
          </a:bodyPr>
          <a:lstStyle/>
          <a:p>
            <a:pPr hangingPunct="0"/>
            <a:endParaRPr lang="en-US" sz="3600" dirty="0" smtClean="0">
              <a:latin typeface="Berlin Sans FB" pitchFamily="34" charset="0"/>
            </a:endParaRPr>
          </a:p>
          <a:p>
            <a:pPr hangingPunct="0"/>
            <a:endParaRPr lang="en-US" sz="3600" dirty="0">
              <a:latin typeface="Berlin Sans FB" pitchFamily="34" charset="0"/>
            </a:endParaRPr>
          </a:p>
          <a:p>
            <a:pPr hangingPunct="0"/>
            <a:r>
              <a:rPr lang="en-US" sz="3600" dirty="0" smtClean="0">
                <a:latin typeface="Berlin Sans FB" pitchFamily="34" charset="0"/>
              </a:rPr>
              <a:t>But </a:t>
            </a:r>
            <a:r>
              <a:rPr lang="en-US" sz="3600" dirty="0">
                <a:latin typeface="Berlin Sans FB" pitchFamily="34" charset="0"/>
              </a:rPr>
              <a:t>is this really necessary? While holding with a good conscience whatever our particular evangelical faith may be, </a:t>
            </a:r>
            <a:r>
              <a:rPr lang="en-US" sz="3600" u="sng" dirty="0">
                <a:solidFill>
                  <a:srgbClr val="FF0000"/>
                </a:solidFill>
                <a:latin typeface="Berlin Sans FB" pitchFamily="34" charset="0"/>
              </a:rPr>
              <a:t>is it not possible for us to acknowledge that what unites us as evangelical people is much greater than what divides us?" </a:t>
            </a:r>
            <a:r>
              <a:rPr lang="en-US" sz="2400" dirty="0">
                <a:latin typeface="Berlin Sans FB" pitchFamily="34" charset="0"/>
              </a:rPr>
              <a:t>[p. 12].</a:t>
            </a:r>
            <a:r>
              <a:rPr lang="en-US" sz="3600" dirty="0">
                <a:latin typeface="Berlin Sans FB" pitchFamily="34" charset="0"/>
              </a:rPr>
              <a:t/>
            </a:r>
            <a:br>
              <a:rPr lang="en-US" sz="3600" dirty="0">
                <a:latin typeface="Berlin Sans FB" pitchFamily="34" charset="0"/>
              </a:rPr>
            </a:br>
            <a:endParaRPr lang="en-US" sz="3600" dirty="0">
              <a:latin typeface="Berlin Sans FB" pitchFamily="34" charset="0"/>
            </a:endParaRPr>
          </a:p>
        </p:txBody>
      </p:sp>
    </p:spTree>
    <p:extLst>
      <p:ext uri="{BB962C8B-B14F-4D97-AF65-F5344CB8AC3E}">
        <p14:creationId xmlns:p14="http://schemas.microsoft.com/office/powerpoint/2010/main" val="35349281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381000"/>
            <a:ext cx="7620000" cy="4801314"/>
          </a:xfrm>
          <a:prstGeom prst="rect">
            <a:avLst/>
          </a:prstGeom>
        </p:spPr>
        <p:txBody>
          <a:bodyPr wrap="square">
            <a:spAutoFit/>
          </a:bodyPr>
          <a:lstStyle/>
          <a:p>
            <a:pPr algn="just" hangingPunct="0"/>
            <a:endParaRPr lang="en-US" dirty="0" smtClean="0">
              <a:latin typeface="Berlin Sans FB" pitchFamily="34" charset="0"/>
            </a:endParaRPr>
          </a:p>
          <a:p>
            <a:pPr algn="just" hangingPunct="0"/>
            <a:r>
              <a:rPr lang="en-US" dirty="0" smtClean="0">
                <a:latin typeface="Berlin Sans FB" pitchFamily="34" charset="0"/>
              </a:rPr>
              <a:t>"</a:t>
            </a:r>
            <a:r>
              <a:rPr lang="en-US" sz="3200" dirty="0">
                <a:solidFill>
                  <a:srgbClr val="FF0000"/>
                </a:solidFill>
                <a:latin typeface="Berlin Sans FB" pitchFamily="34" charset="0"/>
              </a:rPr>
              <a:t>Second</a:t>
            </a:r>
            <a:r>
              <a:rPr lang="en-US" sz="3200" dirty="0">
                <a:latin typeface="Berlin Sans FB" pitchFamily="34" charset="0"/>
              </a:rPr>
              <a:t> and more personal, as I approach the end of my life on earth and as I complete more than sixty years of privileged Christian discipleship , I would like to leave behind me, as a kind of spiritual legacy this little statement of evangelical faith...This is how I would wish to be remembered and judged, as I prepare to stand before the judgment seat of Christ." [p.12] </a:t>
            </a:r>
          </a:p>
        </p:txBody>
      </p:sp>
    </p:spTree>
    <p:extLst>
      <p:ext uri="{BB962C8B-B14F-4D97-AF65-F5344CB8AC3E}">
        <p14:creationId xmlns:p14="http://schemas.microsoft.com/office/powerpoint/2010/main" val="2112088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a:t>
            </a:r>
            <a:endParaRPr lang="en-US" dirty="0"/>
          </a:p>
        </p:txBody>
      </p:sp>
      <p:sp>
        <p:nvSpPr>
          <p:cNvPr id="3" name="Content Placeholder 2"/>
          <p:cNvSpPr>
            <a:spLocks noGrp="1"/>
          </p:cNvSpPr>
          <p:nvPr>
            <p:ph idx="1"/>
          </p:nvPr>
        </p:nvSpPr>
        <p:spPr>
          <a:xfrm>
            <a:off x="533400" y="1752600"/>
            <a:ext cx="8229600" cy="4525963"/>
          </a:xfrm>
        </p:spPr>
        <p:txBody>
          <a:bodyPr>
            <a:normAutofit/>
          </a:bodyPr>
          <a:lstStyle/>
          <a:p>
            <a:pPr marL="109728" indent="0">
              <a:buNone/>
            </a:pPr>
            <a:r>
              <a:rPr lang="en-US" dirty="0" smtClean="0"/>
              <a:t>1. Paul, the Apostle of Christ to the non-Jewish world, learned an important lesson in life. </a:t>
            </a:r>
            <a:r>
              <a:rPr lang="en-US" i="1" dirty="0" smtClean="0"/>
              <a:t>“</a:t>
            </a:r>
            <a:r>
              <a:rPr lang="en-US" i="1" dirty="0" smtClean="0">
                <a:solidFill>
                  <a:srgbClr val="FF0000"/>
                </a:solidFill>
              </a:rPr>
              <a:t>God’s Grace is sufficient for all situations”</a:t>
            </a:r>
          </a:p>
          <a:p>
            <a:pPr marL="109728" indent="0">
              <a:buNone/>
            </a:pPr>
            <a:r>
              <a:rPr lang="en-US" dirty="0"/>
              <a:t> </a:t>
            </a:r>
            <a:r>
              <a:rPr lang="en-US" dirty="0" smtClean="0"/>
              <a:t>                                                </a:t>
            </a:r>
            <a:r>
              <a:rPr lang="en-US" sz="1800" dirty="0" smtClean="0"/>
              <a:t>(2Cor.12:9). </a:t>
            </a:r>
          </a:p>
          <a:p>
            <a:pPr marL="109728" indent="0">
              <a:buNone/>
            </a:pPr>
            <a:r>
              <a:rPr lang="en-US" dirty="0" smtClean="0"/>
              <a:t>2. This lesson has been learned by Christians in Mission and Ministry  down through the ages.</a:t>
            </a:r>
          </a:p>
          <a:p>
            <a:pPr marL="109728" indent="0">
              <a:buNone/>
            </a:pPr>
            <a:r>
              <a:rPr lang="en-US" dirty="0" smtClean="0"/>
              <a:t>3</a:t>
            </a:r>
            <a:r>
              <a:rPr lang="en-US" b="1" u="sng" dirty="0" smtClean="0"/>
              <a:t>. </a:t>
            </a:r>
            <a:r>
              <a:rPr lang="en-US" b="1" u="sng" dirty="0"/>
              <a:t>John Stott </a:t>
            </a:r>
            <a:r>
              <a:rPr lang="en-US" dirty="0"/>
              <a:t>and </a:t>
            </a:r>
            <a:r>
              <a:rPr lang="en-US" b="1" u="sng" dirty="0"/>
              <a:t>Kwame </a:t>
            </a:r>
            <a:r>
              <a:rPr lang="en-US" b="1" u="sng" dirty="0" err="1"/>
              <a:t>Bediako</a:t>
            </a:r>
            <a:r>
              <a:rPr lang="en-US" b="1" u="sng" dirty="0"/>
              <a:t> </a:t>
            </a:r>
            <a:r>
              <a:rPr lang="en-US" dirty="0" smtClean="0"/>
              <a:t>learned this lesson in their life and ministry and testified to it.</a:t>
            </a:r>
          </a:p>
        </p:txBody>
      </p:sp>
    </p:spTree>
    <p:extLst>
      <p:ext uri="{BB962C8B-B14F-4D97-AF65-F5344CB8AC3E}">
        <p14:creationId xmlns:p14="http://schemas.microsoft.com/office/powerpoint/2010/main" val="37868836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685801"/>
            <a:ext cx="6248400" cy="5016758"/>
          </a:xfrm>
          <a:prstGeom prst="rect">
            <a:avLst/>
          </a:prstGeom>
        </p:spPr>
        <p:txBody>
          <a:bodyPr wrap="square">
            <a:spAutoFit/>
          </a:bodyPr>
          <a:lstStyle/>
          <a:p>
            <a:pPr marL="109728" indent="0">
              <a:buNone/>
            </a:pPr>
            <a:r>
              <a:rPr lang="en-US" sz="3200" dirty="0">
                <a:latin typeface="Berlin Sans FB" pitchFamily="34" charset="0"/>
              </a:rPr>
              <a:t>4</a:t>
            </a:r>
            <a:r>
              <a:rPr lang="en-US" dirty="0"/>
              <a:t>. </a:t>
            </a:r>
            <a:r>
              <a:rPr lang="en-US" sz="3200" dirty="0">
                <a:latin typeface="Berlin Sans FB" pitchFamily="34" charset="0"/>
              </a:rPr>
              <a:t>The legacy from the life and ministry of </a:t>
            </a:r>
            <a:r>
              <a:rPr lang="en-US" sz="3200" u="sng" dirty="0">
                <a:latin typeface="Berlin Sans FB" pitchFamily="34" charset="0"/>
              </a:rPr>
              <a:t>John Stott </a:t>
            </a:r>
            <a:r>
              <a:rPr lang="en-US" sz="3200" dirty="0">
                <a:latin typeface="Berlin Sans FB" pitchFamily="34" charset="0"/>
              </a:rPr>
              <a:t>and</a:t>
            </a:r>
            <a:r>
              <a:rPr lang="en-US" sz="3200" u="sng" dirty="0">
                <a:latin typeface="Berlin Sans FB" pitchFamily="34" charset="0"/>
              </a:rPr>
              <a:t> Kwame </a:t>
            </a:r>
            <a:r>
              <a:rPr lang="en-US" sz="3200" u="sng" dirty="0" err="1">
                <a:latin typeface="Berlin Sans FB" pitchFamily="34" charset="0"/>
              </a:rPr>
              <a:t>Bediako</a:t>
            </a:r>
            <a:r>
              <a:rPr lang="en-US" sz="3200" u="sng" dirty="0">
                <a:latin typeface="Berlin Sans FB" pitchFamily="34" charset="0"/>
              </a:rPr>
              <a:t> </a:t>
            </a:r>
            <a:r>
              <a:rPr lang="en-US" sz="3200" dirty="0">
                <a:latin typeface="Berlin Sans FB" pitchFamily="34" charset="0"/>
              </a:rPr>
              <a:t>is that by God’s Grace and Mercy, the church in the North and South, East and West </a:t>
            </a:r>
            <a:r>
              <a:rPr lang="en-US" sz="3200" dirty="0" smtClean="0">
                <a:latin typeface="Berlin Sans FB" pitchFamily="34" charset="0"/>
              </a:rPr>
              <a:t>should:</a:t>
            </a:r>
          </a:p>
          <a:p>
            <a:pPr marL="109728"/>
            <a:r>
              <a:rPr lang="en-US" sz="3200" i="1" dirty="0" smtClean="0">
                <a:latin typeface="Berlin Sans FB" pitchFamily="34" charset="0"/>
              </a:rPr>
              <a:t>(a)  </a:t>
            </a:r>
            <a:r>
              <a:rPr lang="en-US" sz="3200" i="1" dirty="0">
                <a:solidFill>
                  <a:srgbClr val="FF0000"/>
                </a:solidFill>
                <a:latin typeface="Berlin Sans FB" pitchFamily="34" charset="0"/>
              </a:rPr>
              <a:t>grasp the profound paradox of biblical </a:t>
            </a:r>
            <a:r>
              <a:rPr lang="en-US" sz="3200" i="1" dirty="0" smtClean="0">
                <a:solidFill>
                  <a:srgbClr val="FF0000"/>
                </a:solidFill>
                <a:latin typeface="Berlin Sans FB" pitchFamily="34" charset="0"/>
              </a:rPr>
              <a:t>truth </a:t>
            </a:r>
            <a:r>
              <a:rPr lang="en-US" sz="3200" i="1" dirty="0" smtClean="0">
                <a:latin typeface="Berlin Sans FB" pitchFamily="34" charset="0"/>
              </a:rPr>
              <a:t>– </a:t>
            </a:r>
            <a:r>
              <a:rPr lang="en-US" sz="3200" i="1" dirty="0" smtClean="0">
                <a:solidFill>
                  <a:srgbClr val="FF0000"/>
                </a:solidFill>
                <a:latin typeface="Berlin Sans FB" pitchFamily="34" charset="0"/>
              </a:rPr>
              <a:t>‘</a:t>
            </a:r>
            <a:r>
              <a:rPr lang="en-US" sz="3200" i="1" dirty="0">
                <a:solidFill>
                  <a:srgbClr val="FF0000"/>
                </a:solidFill>
                <a:latin typeface="Berlin Sans FB" pitchFamily="34" charset="0"/>
              </a:rPr>
              <a:t>in Christ, there is</a:t>
            </a:r>
          </a:p>
          <a:p>
            <a:pPr marL="109728" indent="0">
              <a:buNone/>
            </a:pPr>
            <a:r>
              <a:rPr lang="en-US" sz="3200" i="1" dirty="0" smtClean="0">
                <a:solidFill>
                  <a:srgbClr val="FF0000"/>
                </a:solidFill>
                <a:latin typeface="Berlin Sans FB" pitchFamily="34" charset="0"/>
              </a:rPr>
              <a:t>strength in weakness’ </a:t>
            </a:r>
          </a:p>
          <a:p>
            <a:pPr marL="109728" indent="0">
              <a:buNone/>
            </a:pPr>
            <a:r>
              <a:rPr lang="en-US" sz="3200" i="1" dirty="0" smtClean="0">
                <a:latin typeface="Berlin Sans FB" pitchFamily="34" charset="0"/>
              </a:rPr>
              <a:t>(b) </a:t>
            </a:r>
            <a:r>
              <a:rPr lang="en-US" sz="3200" i="1" dirty="0">
                <a:solidFill>
                  <a:srgbClr val="FF0000"/>
                </a:solidFill>
                <a:latin typeface="Berlin Sans FB" pitchFamily="34" charset="0"/>
              </a:rPr>
              <a:t>walk in </a:t>
            </a:r>
            <a:r>
              <a:rPr lang="en-US" sz="3200" i="1" dirty="0" smtClean="0">
                <a:solidFill>
                  <a:srgbClr val="FF0000"/>
                </a:solidFill>
                <a:latin typeface="Berlin Sans FB" pitchFamily="34" charset="0"/>
              </a:rPr>
              <a:t>biblical humility – ‘three times  I asked the Lord….”</a:t>
            </a:r>
            <a:endParaRPr lang="en-US" sz="3200" dirty="0">
              <a:latin typeface="Berlin Sans FB" pitchFamily="34" charset="0"/>
            </a:endParaRPr>
          </a:p>
        </p:txBody>
      </p:sp>
    </p:spTree>
    <p:extLst>
      <p:ext uri="{BB962C8B-B14F-4D97-AF65-F5344CB8AC3E}">
        <p14:creationId xmlns:p14="http://schemas.microsoft.com/office/powerpoint/2010/main" val="41996727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143001"/>
            <a:ext cx="5943600" cy="1569660"/>
          </a:xfrm>
          <a:prstGeom prst="rect">
            <a:avLst/>
          </a:prstGeom>
        </p:spPr>
        <p:txBody>
          <a:bodyPr wrap="square">
            <a:spAutoFit/>
          </a:bodyPr>
          <a:lstStyle/>
          <a:p>
            <a:pPr marL="109728" indent="0">
              <a:buNone/>
            </a:pPr>
            <a:r>
              <a:rPr lang="en-US" sz="3200" dirty="0" smtClean="0">
                <a:latin typeface="Berlin Sans FB" pitchFamily="34" charset="0"/>
              </a:rPr>
              <a:t>and (3) </a:t>
            </a:r>
            <a:r>
              <a:rPr lang="en-US" sz="3200" i="1" dirty="0" smtClean="0">
                <a:solidFill>
                  <a:srgbClr val="FF0000"/>
                </a:solidFill>
                <a:latin typeface="Berlin Sans FB" pitchFamily="34" charset="0"/>
              </a:rPr>
              <a:t>practice unity – ‘work </a:t>
            </a:r>
            <a:r>
              <a:rPr lang="en-US" sz="3200" i="1" dirty="0">
                <a:solidFill>
                  <a:srgbClr val="FF0000"/>
                </a:solidFill>
                <a:latin typeface="Berlin Sans FB" pitchFamily="34" charset="0"/>
              </a:rPr>
              <a:t>hard to preserve the unity of the spirit in bond of </a:t>
            </a:r>
            <a:r>
              <a:rPr lang="en-US" sz="3200" i="1" dirty="0" smtClean="0">
                <a:solidFill>
                  <a:srgbClr val="FF0000"/>
                </a:solidFill>
                <a:latin typeface="Berlin Sans FB" pitchFamily="34" charset="0"/>
              </a:rPr>
              <a:t>peace’</a:t>
            </a:r>
            <a:endParaRPr lang="en-US" sz="3200" i="1" dirty="0">
              <a:solidFill>
                <a:srgbClr val="FF0000"/>
              </a:solidFill>
              <a:latin typeface="Berlin Sans FB" pitchFamily="34" charset="0"/>
            </a:endParaRPr>
          </a:p>
        </p:txBody>
      </p:sp>
      <p:pic>
        <p:nvPicPr>
          <p:cNvPr id="3"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967547"/>
            <a:ext cx="2596888" cy="3200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900" t="9587" b="6882"/>
          <a:stretch/>
        </p:blipFill>
        <p:spPr>
          <a:xfrm>
            <a:off x="4742892" y="2967547"/>
            <a:ext cx="2399215" cy="3200400"/>
          </a:xfrm>
          <a:prstGeom prst="rect">
            <a:avLst/>
          </a:prstGeom>
        </p:spPr>
      </p:pic>
    </p:spTree>
    <p:extLst>
      <p:ext uri="{BB962C8B-B14F-4D97-AF65-F5344CB8AC3E}">
        <p14:creationId xmlns:p14="http://schemas.microsoft.com/office/powerpoint/2010/main" val="9601851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1600200"/>
            <a:ext cx="6248400" cy="3785652"/>
          </a:xfrm>
          <a:prstGeom prst="rect">
            <a:avLst/>
          </a:prstGeom>
        </p:spPr>
        <p:txBody>
          <a:bodyPr wrap="square">
            <a:spAutoFit/>
          </a:bodyPr>
          <a:lstStyle/>
          <a:p>
            <a:pPr marL="109728" indent="0">
              <a:buNone/>
            </a:pPr>
            <a:r>
              <a:rPr lang="en-US" sz="4000" dirty="0">
                <a:latin typeface="Berlin Sans FB" pitchFamily="34" charset="0"/>
              </a:rPr>
              <a:t>This is the commitment of the </a:t>
            </a:r>
            <a:r>
              <a:rPr lang="en-US" sz="4000" dirty="0">
                <a:solidFill>
                  <a:srgbClr val="FF0000"/>
                </a:solidFill>
                <a:latin typeface="Berlin Sans FB" pitchFamily="34" charset="0"/>
              </a:rPr>
              <a:t>INFEMIT Movement</a:t>
            </a:r>
            <a:r>
              <a:rPr lang="en-US" sz="4000" dirty="0">
                <a:latin typeface="Berlin Sans FB" pitchFamily="34" charset="0"/>
              </a:rPr>
              <a:t>, in the name of </a:t>
            </a:r>
            <a:r>
              <a:rPr lang="en-US" sz="4000" dirty="0" smtClean="0">
                <a:latin typeface="Berlin Sans FB" pitchFamily="34" charset="0"/>
              </a:rPr>
              <a:t>our risen and ascended Lord, </a:t>
            </a:r>
            <a:r>
              <a:rPr lang="en-US" sz="4000" dirty="0">
                <a:latin typeface="Berlin Sans FB" pitchFamily="34" charset="0"/>
              </a:rPr>
              <a:t>J</a:t>
            </a:r>
            <a:r>
              <a:rPr lang="en-US" sz="4000" dirty="0" smtClean="0">
                <a:latin typeface="Berlin Sans FB" pitchFamily="34" charset="0"/>
              </a:rPr>
              <a:t>esus Christ.</a:t>
            </a:r>
          </a:p>
          <a:p>
            <a:pPr marL="109728" indent="0">
              <a:buNone/>
            </a:pPr>
            <a:endParaRPr lang="en-US" sz="4000" dirty="0">
              <a:latin typeface="Berlin Sans FB" pitchFamily="34" charset="0"/>
            </a:endParaRPr>
          </a:p>
          <a:p>
            <a:pPr marL="109728" indent="0" algn="ctr">
              <a:buNone/>
            </a:pPr>
            <a:r>
              <a:rPr lang="en-US" sz="4000" dirty="0" smtClean="0">
                <a:latin typeface="Berlin Sans FB" pitchFamily="34" charset="0"/>
              </a:rPr>
              <a:t>AMEN</a:t>
            </a:r>
            <a:endParaRPr lang="en-US" sz="4000" dirty="0">
              <a:latin typeface="Berlin Sans FB" pitchFamily="34" charset="0"/>
            </a:endParaRPr>
          </a:p>
        </p:txBody>
      </p:sp>
    </p:spTree>
    <p:extLst>
      <p:ext uri="{BB962C8B-B14F-4D97-AF65-F5344CB8AC3E}">
        <p14:creationId xmlns:p14="http://schemas.microsoft.com/office/powerpoint/2010/main" val="1454502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304800"/>
            <a:ext cx="8001000" cy="5909310"/>
          </a:xfrm>
          <a:prstGeom prst="rect">
            <a:avLst/>
          </a:prstGeom>
        </p:spPr>
        <p:txBody>
          <a:bodyPr wrap="square">
            <a:spAutoFit/>
          </a:bodyPr>
          <a:lstStyle/>
          <a:p>
            <a:pPr hangingPunct="0"/>
            <a:endParaRPr lang="en-US" b="1" u="sng" dirty="0" smtClean="0">
              <a:solidFill>
                <a:srgbClr val="FF0000"/>
              </a:solidFill>
            </a:endParaRPr>
          </a:p>
          <a:p>
            <a:pPr hangingPunct="0"/>
            <a:r>
              <a:rPr lang="en-US" b="1" u="sng" dirty="0">
                <a:solidFill>
                  <a:srgbClr val="FF0000"/>
                </a:solidFill>
              </a:rPr>
              <a:t>BENHARDT QUARSHIE</a:t>
            </a:r>
            <a:r>
              <a:rPr lang="en-US" dirty="0"/>
              <a:t> </a:t>
            </a:r>
            <a:r>
              <a:rPr lang="en-US" b="1" dirty="0"/>
              <a:t>(</a:t>
            </a:r>
            <a:r>
              <a:rPr lang="en-US" b="1" dirty="0">
                <a:latin typeface="Garamond" pitchFamily="18" charset="0"/>
              </a:rPr>
              <a:t>Ghana/INFMIT Africa).</a:t>
            </a:r>
            <a:r>
              <a:rPr lang="en-US" dirty="0">
                <a:latin typeface="Garamond" pitchFamily="18" charset="0"/>
              </a:rPr>
              <a:t> Rector of the </a:t>
            </a:r>
            <a:r>
              <a:rPr lang="en-US" dirty="0" err="1">
                <a:latin typeface="Garamond" pitchFamily="18" charset="0"/>
              </a:rPr>
              <a:t>Akrofi-Christaller</a:t>
            </a:r>
            <a:r>
              <a:rPr lang="en-US" dirty="0">
                <a:latin typeface="Garamond" pitchFamily="18" charset="0"/>
              </a:rPr>
              <a:t> Institute of Theology, Mission and Culture in </a:t>
            </a:r>
            <a:r>
              <a:rPr lang="en-US" dirty="0" err="1">
                <a:latin typeface="Garamond" pitchFamily="18" charset="0"/>
              </a:rPr>
              <a:t>Akropong-Akuapem</a:t>
            </a:r>
            <a:r>
              <a:rPr lang="en-US" dirty="0">
                <a:latin typeface="Garamond" pitchFamily="18" charset="0"/>
              </a:rPr>
              <a:t>, Ghana,  Secretary - General of the African Theological Fellowship. </a:t>
            </a:r>
          </a:p>
          <a:p>
            <a:pPr hangingPunct="0"/>
            <a:r>
              <a:rPr lang="en-US" b="1" dirty="0"/>
              <a:t> </a:t>
            </a:r>
            <a:endParaRPr lang="en-US" b="1" u="sng" dirty="0">
              <a:solidFill>
                <a:srgbClr val="FF0000"/>
              </a:solidFill>
            </a:endParaRPr>
          </a:p>
          <a:p>
            <a:pPr hangingPunct="0"/>
            <a:r>
              <a:rPr lang="en-US" b="1" u="sng" dirty="0" smtClean="0">
                <a:solidFill>
                  <a:srgbClr val="FF0000"/>
                </a:solidFill>
              </a:rPr>
              <a:t>PAUL </a:t>
            </a:r>
            <a:r>
              <a:rPr lang="en-US" b="1" u="sng" dirty="0">
                <a:solidFill>
                  <a:srgbClr val="FF0000"/>
                </a:solidFill>
              </a:rPr>
              <a:t>JOSHUA (</a:t>
            </a:r>
            <a:r>
              <a:rPr lang="en-US" b="1" dirty="0">
                <a:latin typeface="Garamond" pitchFamily="18" charset="0"/>
              </a:rPr>
              <a:t>India/INFEMIT Asia). </a:t>
            </a:r>
            <a:r>
              <a:rPr lang="en-US" dirty="0">
                <a:latin typeface="Garamond" pitchFamily="18" charset="0"/>
              </a:rPr>
              <a:t>Professor of Theology at the South Asia Institute of Christian Studies (SAICS), Bangalore, India.</a:t>
            </a:r>
            <a:r>
              <a:rPr lang="en-US" dirty="0"/>
              <a:t> </a:t>
            </a:r>
          </a:p>
          <a:p>
            <a:pPr hangingPunct="0"/>
            <a:r>
              <a:rPr lang="en-US" dirty="0"/>
              <a:t> </a:t>
            </a:r>
          </a:p>
          <a:p>
            <a:pPr hangingPunct="0"/>
            <a:r>
              <a:rPr lang="en-US" b="1" u="sng" dirty="0">
                <a:solidFill>
                  <a:srgbClr val="FF0000"/>
                </a:solidFill>
              </a:rPr>
              <a:t>MARCELO VARGAS</a:t>
            </a:r>
            <a:r>
              <a:rPr lang="en-US" u="sng" dirty="0">
                <a:solidFill>
                  <a:srgbClr val="FF0000"/>
                </a:solidFill>
              </a:rPr>
              <a:t> </a:t>
            </a:r>
            <a:r>
              <a:rPr lang="en-US" b="1" dirty="0"/>
              <a:t>(</a:t>
            </a:r>
            <a:r>
              <a:rPr lang="en-US" b="1" dirty="0">
                <a:latin typeface="Garamond" pitchFamily="18" charset="0"/>
              </a:rPr>
              <a:t>Bolivia/INFEMIT Latin America).</a:t>
            </a:r>
            <a:r>
              <a:rPr lang="en-US" dirty="0">
                <a:latin typeface="Garamond" pitchFamily="18" charset="0"/>
              </a:rPr>
              <a:t> Secretary-General  of the Latin American Theological Fellowship and the Director of the Centro de </a:t>
            </a:r>
            <a:r>
              <a:rPr lang="en-US" dirty="0" err="1">
                <a:latin typeface="Garamond" pitchFamily="18" charset="0"/>
              </a:rPr>
              <a:t>Capacitación</a:t>
            </a:r>
            <a:r>
              <a:rPr lang="en-US" dirty="0">
                <a:latin typeface="Garamond" pitchFamily="18" charset="0"/>
              </a:rPr>
              <a:t> </a:t>
            </a:r>
            <a:r>
              <a:rPr lang="en-US" dirty="0" err="1">
                <a:latin typeface="Garamond" pitchFamily="18" charset="0"/>
              </a:rPr>
              <a:t>Misionera</a:t>
            </a:r>
            <a:r>
              <a:rPr lang="en-US" dirty="0">
                <a:latin typeface="Garamond" pitchFamily="18" charset="0"/>
              </a:rPr>
              <a:t> (Training Center for Mission) in La Paz, Bolivia.</a:t>
            </a:r>
          </a:p>
          <a:p>
            <a:pPr hangingPunct="0"/>
            <a:r>
              <a:rPr lang="en-US" dirty="0">
                <a:latin typeface="Garamond" pitchFamily="18" charset="0"/>
              </a:rPr>
              <a:t> </a:t>
            </a:r>
          </a:p>
          <a:p>
            <a:pPr hangingPunct="0"/>
            <a:r>
              <a:rPr lang="en-US" b="1" u="sng" dirty="0" smtClean="0">
                <a:solidFill>
                  <a:srgbClr val="FF0000"/>
                </a:solidFill>
              </a:rPr>
              <a:t>MUNTHER </a:t>
            </a:r>
            <a:r>
              <a:rPr lang="en-US" b="1" u="sng" dirty="0">
                <a:solidFill>
                  <a:srgbClr val="FF0000"/>
                </a:solidFill>
              </a:rPr>
              <a:t>ISAAC</a:t>
            </a:r>
            <a:r>
              <a:rPr lang="en-US" u="sng" dirty="0">
                <a:solidFill>
                  <a:srgbClr val="FF0000"/>
                </a:solidFill>
              </a:rPr>
              <a:t> </a:t>
            </a:r>
            <a:r>
              <a:rPr lang="en-US" b="1" u="sng" dirty="0">
                <a:solidFill>
                  <a:srgbClr val="FF0000"/>
                </a:solidFill>
                <a:latin typeface="Garamond" pitchFamily="18" charset="0"/>
              </a:rPr>
              <a:t>(</a:t>
            </a:r>
            <a:r>
              <a:rPr lang="en-US" b="1" dirty="0">
                <a:latin typeface="Garamond" pitchFamily="18" charset="0"/>
              </a:rPr>
              <a:t>Bethlehem/INFEMIT Middle East &amp; North Africa).</a:t>
            </a:r>
            <a:r>
              <a:rPr lang="en-US" dirty="0">
                <a:latin typeface="Garamond" pitchFamily="18" charset="0"/>
              </a:rPr>
              <a:t> is Vice Academic Dean at Bethlehem Bible College</a:t>
            </a:r>
            <a:r>
              <a:rPr lang="en-US" dirty="0"/>
              <a:t>.</a:t>
            </a:r>
          </a:p>
          <a:p>
            <a:pPr hangingPunct="0"/>
            <a:endParaRPr lang="en-US" dirty="0"/>
          </a:p>
          <a:p>
            <a:pPr hangingPunct="0"/>
            <a:r>
              <a:rPr lang="en-US" b="1" u="sng" dirty="0">
                <a:solidFill>
                  <a:srgbClr val="FF0000"/>
                </a:solidFill>
              </a:rPr>
              <a:t>MENCHIT WONG</a:t>
            </a:r>
            <a:r>
              <a:rPr lang="en-US" u="sng" dirty="0">
                <a:solidFill>
                  <a:srgbClr val="FF0000"/>
                </a:solidFill>
              </a:rPr>
              <a:t> (</a:t>
            </a:r>
            <a:r>
              <a:rPr lang="en-US" dirty="0">
                <a:latin typeface="Garamond" pitchFamily="18" charset="0"/>
              </a:rPr>
              <a:t>Philippines/INFEMIT Asia). International Director for Child Advocacy, Compassion International</a:t>
            </a:r>
            <a:r>
              <a:rPr lang="en-US" dirty="0" smtClean="0">
                <a:latin typeface="Garamond" pitchFamily="18" charset="0"/>
              </a:rPr>
              <a:t>.</a:t>
            </a:r>
          </a:p>
          <a:p>
            <a:pPr hangingPunct="0"/>
            <a:endParaRPr lang="en-US" b="1" dirty="0" smtClean="0"/>
          </a:p>
          <a:p>
            <a:pPr hangingPunct="0"/>
            <a:r>
              <a:rPr lang="en-US" b="1" u="sng" dirty="0" smtClean="0">
                <a:solidFill>
                  <a:srgbClr val="FF0000"/>
                </a:solidFill>
              </a:rPr>
              <a:t>CHRIS </a:t>
            </a:r>
            <a:r>
              <a:rPr lang="en-US" b="1" u="sng" dirty="0">
                <a:solidFill>
                  <a:srgbClr val="FF0000"/>
                </a:solidFill>
              </a:rPr>
              <a:t>WILSON (</a:t>
            </a:r>
            <a:r>
              <a:rPr lang="en-US" b="1" dirty="0">
                <a:latin typeface="Garamond" pitchFamily="18" charset="0"/>
              </a:rPr>
              <a:t>USA) </a:t>
            </a:r>
            <a:r>
              <a:rPr lang="en-US" dirty="0">
                <a:latin typeface="Garamond" pitchFamily="18" charset="0"/>
              </a:rPr>
              <a:t>serves as the INFEMIT Executive Assistant and Technical Support</a:t>
            </a:r>
          </a:p>
          <a:p>
            <a:pPr hangingPunct="0"/>
            <a:endParaRPr lang="en-US" dirty="0">
              <a:latin typeface="Garamond" pitchFamily="18" charset="0"/>
            </a:endParaRPr>
          </a:p>
        </p:txBody>
      </p:sp>
    </p:spTree>
    <p:extLst>
      <p:ext uri="{BB962C8B-B14F-4D97-AF65-F5344CB8AC3E}">
        <p14:creationId xmlns:p14="http://schemas.microsoft.com/office/powerpoint/2010/main" val="2996508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301131"/>
            <a:ext cx="7162800" cy="3970318"/>
          </a:xfrm>
          <a:prstGeom prst="rect">
            <a:avLst/>
          </a:prstGeom>
        </p:spPr>
        <p:txBody>
          <a:bodyPr wrap="square">
            <a:spAutoFit/>
          </a:bodyPr>
          <a:lstStyle/>
          <a:p>
            <a:pPr algn="just"/>
            <a:r>
              <a:rPr lang="en-US" sz="3600" dirty="0">
                <a:latin typeface="Berlin Sans FB" pitchFamily="34" charset="0"/>
              </a:rPr>
              <a:t>We are here in Seoul to reflect on the life and legacy of two men of God who have made significant contributions to the Global Church in the 20</a:t>
            </a:r>
            <a:r>
              <a:rPr lang="en-US" sz="3600" baseline="30000" dirty="0">
                <a:latin typeface="Berlin Sans FB" pitchFamily="34" charset="0"/>
              </a:rPr>
              <a:t>th</a:t>
            </a:r>
            <a:r>
              <a:rPr lang="en-US" sz="3600" dirty="0">
                <a:latin typeface="Berlin Sans FB" pitchFamily="34" charset="0"/>
              </a:rPr>
              <a:t> Century and whose life and work continue to serve as inspiration to many.</a:t>
            </a:r>
          </a:p>
        </p:txBody>
      </p:sp>
    </p:spTree>
    <p:extLst>
      <p:ext uri="{BB962C8B-B14F-4D97-AF65-F5344CB8AC3E}">
        <p14:creationId xmlns:p14="http://schemas.microsoft.com/office/powerpoint/2010/main" val="1913094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1657350" y="381001"/>
            <a:ext cx="5687616" cy="1044575"/>
          </a:xfrm>
          <a:ln/>
        </p:spPr>
        <p:txBody>
          <a:bodyPr>
            <a:normAutofit fontScale="90000"/>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US" sz="4000" dirty="0">
                <a:solidFill>
                  <a:srgbClr val="90C226"/>
                </a:solidFill>
              </a:rPr>
              <a:t>     </a:t>
            </a:r>
            <a:r>
              <a:rPr lang="en-US" sz="4000" dirty="0">
                <a:solidFill>
                  <a:srgbClr val="111111"/>
                </a:solidFill>
              </a:rPr>
              <a:t>John R W Stott </a:t>
            </a:r>
            <a:r>
              <a:rPr lang="en-US" sz="3600" dirty="0" smtClean="0">
                <a:solidFill>
                  <a:srgbClr val="111111"/>
                </a:solidFill>
              </a:rPr>
              <a:t/>
            </a:r>
            <a:br>
              <a:rPr lang="en-US" sz="3600" dirty="0" smtClean="0">
                <a:solidFill>
                  <a:srgbClr val="111111"/>
                </a:solidFill>
              </a:rPr>
            </a:br>
            <a:r>
              <a:rPr lang="en-US" sz="2700" dirty="0" smtClean="0">
                <a:solidFill>
                  <a:srgbClr val="111111"/>
                </a:solidFill>
              </a:rPr>
              <a:t>(</a:t>
            </a:r>
            <a:r>
              <a:rPr lang="en-US" sz="2700" dirty="0">
                <a:solidFill>
                  <a:srgbClr val="111111"/>
                </a:solidFill>
              </a:rPr>
              <a:t>1921-2011)</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l="14308" t="-587" r="-1529" b="4572"/>
          <a:stretch>
            <a:fillRect/>
          </a:stretch>
        </p:blipFill>
        <p:spPr bwMode="auto">
          <a:xfrm>
            <a:off x="609877" y="1493837"/>
            <a:ext cx="5222081" cy="4495800"/>
          </a:xfrm>
          <a:prstGeom prst="rect">
            <a:avLst/>
          </a:prstGeom>
          <a:noFill/>
          <a:ln>
            <a:noFill/>
          </a:ln>
          <a:effectLst/>
          <a:extLst>
            <a:ext uri="{909E8E84-426E-40DD-AFC4-6F175D3DCCD1}">
              <a14:hiddenFill xmlns:a14="http://schemas.microsoft.com/office/drawing/2010/main">
                <a:blipFill dpi="0" rotWithShape="0">
                  <a:blip/>
                  <a:srcRect l="14308" t="-587" r="-1529" b="457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1958" y="1592897"/>
            <a:ext cx="2664677" cy="42976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303447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6309" r="16995"/>
          <a:stretch/>
        </p:blipFill>
        <p:spPr>
          <a:xfrm>
            <a:off x="4724400" y="1570429"/>
            <a:ext cx="2866376" cy="429768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900" t="9587" b="6882"/>
          <a:stretch/>
        </p:blipFill>
        <p:spPr>
          <a:xfrm>
            <a:off x="1348424" y="1595238"/>
            <a:ext cx="3221803" cy="4297680"/>
          </a:xfrm>
          <a:prstGeom prst="rect">
            <a:avLst/>
          </a:prstGeom>
        </p:spPr>
      </p:pic>
      <p:sp>
        <p:nvSpPr>
          <p:cNvPr id="4" name="Title 3"/>
          <p:cNvSpPr>
            <a:spLocks noGrp="1"/>
          </p:cNvSpPr>
          <p:nvPr>
            <p:ph type="title" idx="4294967295"/>
          </p:nvPr>
        </p:nvSpPr>
        <p:spPr>
          <a:xfrm>
            <a:off x="0" y="274638"/>
            <a:ext cx="8229600" cy="1143000"/>
          </a:xfrm>
        </p:spPr>
        <p:txBody>
          <a:bodyPr/>
          <a:lstStyle/>
          <a:p>
            <a:pPr algn="ctr"/>
            <a:r>
              <a:rPr lang="en-US" sz="3600" dirty="0" smtClean="0"/>
              <a:t>Kwame </a:t>
            </a:r>
            <a:r>
              <a:rPr lang="en-US" sz="3600" dirty="0" err="1" smtClean="0"/>
              <a:t>Bediako</a:t>
            </a:r>
            <a:r>
              <a:rPr lang="en-US" sz="3600" dirty="0" smtClean="0"/>
              <a:t> </a:t>
            </a:r>
            <a:br>
              <a:rPr lang="en-US" sz="3600" dirty="0" smtClean="0"/>
            </a:br>
            <a:r>
              <a:rPr lang="en-US" sz="2400" dirty="0" smtClean="0"/>
              <a:t>(1945-2008) </a:t>
            </a:r>
            <a:endParaRPr lang="en-US" sz="2400" dirty="0"/>
          </a:p>
        </p:txBody>
      </p:sp>
    </p:spTree>
    <p:extLst>
      <p:ext uri="{BB962C8B-B14F-4D97-AF65-F5344CB8AC3E}">
        <p14:creationId xmlns:p14="http://schemas.microsoft.com/office/powerpoint/2010/main" val="4150557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ooper Black" pitchFamily="18" charset="0"/>
              </a:rPr>
              <a:t>The Legacy of Stott-</a:t>
            </a:r>
            <a:r>
              <a:rPr lang="en-US" dirty="0" err="1" smtClean="0">
                <a:latin typeface="Cooper Black" pitchFamily="18" charset="0"/>
              </a:rPr>
              <a:t>Bediako</a:t>
            </a:r>
            <a:r>
              <a:rPr lang="en-US" dirty="0" smtClean="0">
                <a:latin typeface="Cooper Black" pitchFamily="18" charset="0"/>
              </a:rPr>
              <a:t>?</a:t>
            </a:r>
            <a:endParaRPr lang="en-US" dirty="0">
              <a:latin typeface="Cooper Black" pitchFamily="18" charset="0"/>
            </a:endParaRPr>
          </a:p>
        </p:txBody>
      </p:sp>
      <p:sp>
        <p:nvSpPr>
          <p:cNvPr id="3" name="Content Placeholder 2"/>
          <p:cNvSpPr>
            <a:spLocks noGrp="1"/>
          </p:cNvSpPr>
          <p:nvPr>
            <p:ph idx="1"/>
          </p:nvPr>
        </p:nvSpPr>
        <p:spPr/>
        <p:txBody>
          <a:bodyPr/>
          <a:lstStyle/>
          <a:p>
            <a:pPr marL="109728" lvl="0" indent="0">
              <a:buNone/>
            </a:pPr>
            <a:r>
              <a:rPr lang="en-US" sz="3600" dirty="0" smtClean="0"/>
              <a:t>What </a:t>
            </a:r>
            <a:r>
              <a:rPr lang="en-US" sz="3600" dirty="0"/>
              <a:t>is the Legacy of John R W Stott </a:t>
            </a:r>
            <a:r>
              <a:rPr lang="en-US" sz="3600" dirty="0" smtClean="0"/>
              <a:t> </a:t>
            </a:r>
            <a:r>
              <a:rPr lang="en-US" sz="3600" dirty="0"/>
              <a:t>and Kwame </a:t>
            </a:r>
            <a:r>
              <a:rPr lang="en-US" sz="3600" dirty="0" err="1"/>
              <a:t>Bediako</a:t>
            </a:r>
            <a:r>
              <a:rPr lang="en-US" sz="3600" dirty="0" smtClean="0"/>
              <a:t>?</a:t>
            </a:r>
          </a:p>
          <a:p>
            <a:pPr lvl="0"/>
            <a:endParaRPr lang="en-US" sz="3600" dirty="0"/>
          </a:p>
          <a:p>
            <a:pPr marL="109728" lvl="0" indent="0">
              <a:buNone/>
            </a:pPr>
            <a:r>
              <a:rPr lang="en-US" sz="3600" dirty="0"/>
              <a:t>It is like the legacy of St. Paul which he outlines and defends in his letter to the Church at Corinth</a:t>
            </a:r>
            <a:r>
              <a:rPr lang="en-US" sz="3600" dirty="0" smtClean="0"/>
              <a:t>.</a:t>
            </a:r>
          </a:p>
          <a:p>
            <a:endParaRPr lang="en-US" dirty="0"/>
          </a:p>
        </p:txBody>
      </p:sp>
    </p:spTree>
    <p:extLst>
      <p:ext uri="{BB962C8B-B14F-4D97-AF65-F5344CB8AC3E}">
        <p14:creationId xmlns:p14="http://schemas.microsoft.com/office/powerpoint/2010/main" val="16005438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931</TotalTime>
  <Words>1819</Words>
  <Application>Microsoft Office PowerPoint</Application>
  <PresentationFormat>On-screen Show (4:3)</PresentationFormat>
  <Paragraphs>182</Paragraphs>
  <Slides>46</Slides>
  <Notes>5</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Concourse</vt:lpstr>
      <vt:lpstr>PowerPoint Presentation</vt:lpstr>
      <vt:lpstr>  </vt:lpstr>
      <vt:lpstr>INTERNATIONAL FELLOWSHIP FOR MISSION AS TRANSFORMATION (INFEMIT) NETWORKING TEAM</vt:lpstr>
      <vt:lpstr>PowerPoint Presentation</vt:lpstr>
      <vt:lpstr>PowerPoint Presentation</vt:lpstr>
      <vt:lpstr>PowerPoint Presentation</vt:lpstr>
      <vt:lpstr>     John R W Stott  (1921-2011)</vt:lpstr>
      <vt:lpstr>Kwame Bediako  (1945-2008) </vt:lpstr>
      <vt:lpstr>The Legacy of Stott-Bediako?</vt:lpstr>
      <vt:lpstr>  It is what he as the Apostle to the Gentiles, Augustine, the 4th century Bishop of Hippo, Luther the 16th German Reformer, John Newton, the 18th slave trader, all discovered- Grace – “Amazing Grace, how sweet the sound”. </vt:lpstr>
      <vt:lpstr>PowerPoint Presentation</vt:lpstr>
      <vt:lpstr>PowerPoint Presentation</vt:lpstr>
      <vt:lpstr>PowerPoint Presentation</vt:lpstr>
      <vt:lpstr>What are the lessons of 2 Cor. 12?</vt:lpstr>
      <vt:lpstr>PowerPoint Presentation</vt:lpstr>
      <vt:lpstr>         2. PAUL’S TESTIMONY OF THE WISDOM OF GOD’S GRACE </vt:lpstr>
      <vt:lpstr>Paul’s as Pastor and Apostle</vt:lpstr>
      <vt:lpstr>      What were the key concerns of John Stott and Kwame Bediako ? </vt:lpstr>
      <vt:lpstr>First Legacy</vt:lpstr>
      <vt:lpstr>PowerPoint Presentation</vt:lpstr>
      <vt:lpstr>PowerPoint Presentation</vt:lpstr>
      <vt:lpstr>PowerPoint Presentation</vt:lpstr>
      <vt:lpstr>PowerPoint Presentation</vt:lpstr>
      <vt:lpstr>PowerPoint Presentation</vt:lpstr>
      <vt:lpstr>PowerPoint Presentation</vt:lpstr>
      <vt:lpstr>The Legacy of Kwame Bediako</vt:lpstr>
      <vt:lpstr>PowerPoint Presentation</vt:lpstr>
      <vt:lpstr>Second Legacy</vt:lpstr>
      <vt:lpstr>PowerPoint Presentation</vt:lpstr>
      <vt:lpstr>PowerPoint Presentation</vt:lpstr>
      <vt:lpstr>PowerPoint Presentation</vt:lpstr>
      <vt:lpstr>Evangelism and Mission: The  Central Task of the Church</vt:lpstr>
      <vt:lpstr>In humility, he acknowledged the understanding of Christian Mission from the Global South as what we now call, Integral Mission. Article 5 of the covenant says: </vt:lpstr>
      <vt:lpstr>PowerPoint Presentation</vt:lpstr>
      <vt:lpstr>Call to Humility</vt:lpstr>
      <vt:lpstr>PowerPoint Presentation</vt:lpstr>
      <vt:lpstr>Third Legacy</vt:lpstr>
      <vt:lpstr> The Struggle for Christian Unity </vt:lpstr>
      <vt:lpstr>PowerPoint Presentation</vt:lpstr>
      <vt:lpstr>PowerPoint Presentation</vt:lpstr>
      <vt:lpstr>PowerPoint Presentation</vt:lpstr>
      <vt:lpstr>PowerPoint Presentation</vt:lpstr>
      <vt:lpstr>Conclusion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las newman</dc:creator>
  <cp:lastModifiedBy>Chris Wilson</cp:lastModifiedBy>
  <cp:revision>119</cp:revision>
  <dcterms:created xsi:type="dcterms:W3CDTF">2014-10-09T17:08:04Z</dcterms:created>
  <dcterms:modified xsi:type="dcterms:W3CDTF">2014-10-28T20:27:57Z</dcterms:modified>
</cp:coreProperties>
</file>